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99" r:id="rId3"/>
    <p:sldId id="309" r:id="rId4"/>
    <p:sldId id="310" r:id="rId5"/>
    <p:sldId id="311" r:id="rId6"/>
    <p:sldId id="307" r:id="rId7"/>
    <p:sldId id="300" r:id="rId8"/>
    <p:sldId id="301" r:id="rId9"/>
    <p:sldId id="302" r:id="rId10"/>
    <p:sldId id="303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305" r:id="rId47"/>
    <p:sldId id="306" r:id="rId48"/>
    <p:sldId id="292" r:id="rId49"/>
    <p:sldId id="293" r:id="rId50"/>
    <p:sldId id="294" r:id="rId51"/>
    <p:sldId id="295" r:id="rId52"/>
    <p:sldId id="296" r:id="rId53"/>
    <p:sldId id="297" r:id="rId54"/>
    <p:sldId id="30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A7305"/>
    <a:srgbClr val="FB7405"/>
    <a:srgbClr val="ED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0" autoAdjust="0"/>
    <p:restoredTop sz="92420" autoAdjust="0"/>
  </p:normalViewPr>
  <p:slideViewPr>
    <p:cSldViewPr>
      <p:cViewPr varScale="1">
        <p:scale>
          <a:sx n="108" d="100"/>
          <a:sy n="108" d="100"/>
        </p:scale>
        <p:origin x="-12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49E5-3D82-4E04-97B9-CF81EA0AC97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92F68-FAB7-4683-9EE1-BB010BE43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Refactoring is a disciplined technique for restructuring an existing body of code, altering its internal structure without changing its external behavior. Its heart is a series of small behavior preserving transformations. Each transformation (called a 'refactoring') does little, but a sequence of transformations can produce a significant restructuring. Since each refactoring is small, it's less likely to go wrong. The system is also kept fully working after each small refactoring, reducing the chances that a system can get seriously broken during the restructuring.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DF108-4FCF-40B4-8887-9FA1B9E63AE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4327"/>
            <a:ext cx="1534062" cy="161076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3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6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3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4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18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FA7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91585" y="477430"/>
            <a:ext cx="25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St Louis Day</a:t>
            </a:r>
            <a:r>
              <a:rPr lang="en-US" i="0" baseline="0" dirty="0" smtClean="0">
                <a:solidFill>
                  <a:schemeClr val="bg1"/>
                </a:solidFill>
              </a:rPr>
              <a:t> of .NET 2011</a:t>
            </a:r>
            <a:endParaRPr lang="en-US" i="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585200" y="381000"/>
            <a:ext cx="558800" cy="535517"/>
            <a:chOff x="9220200" y="2667000"/>
            <a:chExt cx="1828800" cy="1752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9220200" y="2667000"/>
              <a:ext cx="18288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0" y="2743200"/>
              <a:ext cx="1524000" cy="16002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FA730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FA730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FA730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FA730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FA730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FA730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610600" cy="1470025"/>
          </a:xfrm>
        </p:spPr>
        <p:txBody>
          <a:bodyPr/>
          <a:lstStyle/>
          <a:p>
            <a:r>
              <a:rPr lang="en-US" dirty="0" smtClean="0"/>
              <a:t>Refactoring to a SOLID Foundation</a:t>
            </a:r>
            <a:endParaRPr lang="en-US" dirty="0"/>
          </a:p>
        </p:txBody>
      </p:sp>
      <p:pic>
        <p:nvPicPr>
          <p:cNvPr id="4" name="Picture 3" descr="MVP_FullColor_For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50224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4305300"/>
            <a:ext cx="8305800" cy="23622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Senior Software Engineer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SpringSource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/VMware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-mark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3638550" cy="485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096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70598"/>
            <a:ext cx="7139002" cy="5711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70599"/>
            <a:ext cx="7139002" cy="571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8" y="1070598"/>
            <a:ext cx="7139002" cy="5711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70598"/>
            <a:ext cx="7139002" cy="5711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66801"/>
            <a:ext cx="7139003" cy="5714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70599"/>
            <a:ext cx="7139002" cy="571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0597" y="1066800"/>
            <a:ext cx="7139003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157948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Disciplined technique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Restructuring an existing body of code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Altering its internal structure without changing its external behavior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series of small behavior-preserving transformations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Each 'refactoring’ does little by itself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sequence of transformations can produce a significant restructuring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Each refactoring is small so it's less likely to go wrong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system is kept fully working after each small refactoring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Sleep is for Wimps!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78295"/>
            <a:ext cx="4800599" cy="4240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4300" y="1102520"/>
            <a:ext cx="7099100" cy="5679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Tools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816" y="1917681"/>
            <a:ext cx="8361184" cy="4635520"/>
          </a:xfrm>
          <a:prstGeom prst="rect">
            <a:avLst/>
          </a:prstGeom>
          <a:noFill/>
        </p:spPr>
        <p:txBody>
          <a:bodyPr wrap="none" rtlCol="0"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Developer Express </a:t>
            </a:r>
            <a:r>
              <a:rPr lang="en-US" sz="3600" dirty="0" err="1">
                <a:solidFill>
                  <a:schemeClr val="bg1"/>
                </a:solidFill>
              </a:rPr>
              <a:t>CodeRush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 smtClean="0">
                <a:solidFill>
                  <a:srgbClr val="FFC000"/>
                </a:solidFill>
              </a:rPr>
              <a:t>http://devexpress.com/coderush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</a:rPr>
              <a:t>JetBrains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Resharper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sz="3600" dirty="0" smtClean="0">
                <a:solidFill>
                  <a:srgbClr val="FFC000"/>
                </a:solidFill>
              </a:rPr>
              <a:t>http://www.jetbrains.com/resharper/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</a:rPr>
              <a:t>Telerik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JustCode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http://www.telerik.com/products/justcode.aspx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Visual Studio Professional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Notepad!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4300" y="1026320"/>
            <a:ext cx="7099100" cy="567928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solidFill>
                  <a:srgbClr val="FFC000"/>
                </a:solidFill>
              </a:rPr>
              <a:t>S.O.L.I.D.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4219"/>
            <a:ext cx="121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S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O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L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I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D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25284"/>
            <a:ext cx="562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ingle Responsibility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844219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758619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673019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587419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501819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IP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266" y="3023444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pen-Close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954084"/>
            <a:ext cx="534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iskov</a:t>
            </a:r>
            <a:r>
              <a:rPr lang="en-US" sz="3600" dirty="0" smtClean="0">
                <a:solidFill>
                  <a:schemeClr val="bg1"/>
                </a:solidFill>
              </a:rPr>
              <a:t> Substitution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95" y="4853494"/>
            <a:ext cx="595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nterface</a:t>
            </a:r>
            <a:r>
              <a:rPr lang="en-US" sz="3600" dirty="0" smtClean="0">
                <a:solidFill>
                  <a:schemeClr val="bg1"/>
                </a:solidFill>
              </a:rPr>
              <a:t> Segregation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506" y="5769888"/>
            <a:ext cx="585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ependency</a:t>
            </a:r>
            <a:r>
              <a:rPr lang="en-US" sz="3600" dirty="0" smtClean="0">
                <a:solidFill>
                  <a:schemeClr val="bg1"/>
                </a:solidFill>
              </a:rPr>
              <a:t> Inversion Principle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solidFill>
                  <a:srgbClr val="FFC000"/>
                </a:solidFill>
              </a:rPr>
              <a:t>S.O.L.I.D.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4219"/>
            <a:ext cx="121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S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O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L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I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D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25284"/>
            <a:ext cx="550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ingle Responsibility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266" y="3023444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pen-Close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954084"/>
            <a:ext cx="522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iskov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Substitution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95" y="4853494"/>
            <a:ext cx="578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nterface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Segregation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506" y="5769888"/>
            <a:ext cx="578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ependency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Inversion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066800"/>
            <a:ext cx="7143750" cy="57150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/>
              <a:t>ingle 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dirty="0" smtClean="0"/>
              <a:t>esponsibility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dirty="0" smtClean="0"/>
              <a:t>rinciple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3189982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There should never be more than one reason for a class to change.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Refactoring to a S.O.L.I.D.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305800" cy="5334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SRP 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solidFill>
                  <a:srgbClr val="FFC000"/>
                </a:solidFill>
              </a:rPr>
              <a:t>S.O.L.I.D.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4219"/>
            <a:ext cx="121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S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O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L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I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D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25284"/>
            <a:ext cx="550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ingle Responsibility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266" y="3023444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pen-Close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954084"/>
            <a:ext cx="522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iskov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Substitution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95" y="4853494"/>
            <a:ext cx="578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nterface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Segregation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506" y="5769888"/>
            <a:ext cx="578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ependency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Inversion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9650" y="1066800"/>
            <a:ext cx="7143750" cy="5715000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Indulge Yourself!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828800"/>
            <a:ext cx="6823683" cy="45277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dirty="0" smtClean="0"/>
              <a:t>pen-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 smtClean="0"/>
              <a:t>losed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dirty="0" smtClean="0"/>
              <a:t>rinciple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189982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Software Entities (Classes, Modules, Functions, etc.)should be Open for Extension, but Closed for Modification.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Refactoring to a S.O.L.I.D.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305800" cy="5334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OCP 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solidFill>
                  <a:srgbClr val="FFC000"/>
                </a:solidFill>
              </a:rPr>
              <a:t>S.O.L.I.D.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4219"/>
            <a:ext cx="121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S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O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L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I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D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25284"/>
            <a:ext cx="550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ingle Responsibility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266" y="3023444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pen-Close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954084"/>
            <a:ext cx="522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iskov</a:t>
            </a:r>
            <a:r>
              <a:rPr lang="en-US" sz="3600" dirty="0" smtClean="0">
                <a:solidFill>
                  <a:schemeClr val="bg1"/>
                </a:solidFill>
              </a:rPr>
              <a:t> Substitution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95" y="4853494"/>
            <a:ext cx="578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nterface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Segregation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506" y="5769888"/>
            <a:ext cx="578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ependency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Inversion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9650" y="1066800"/>
            <a:ext cx="7143750" cy="57150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/>
              <a:t>iskov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/>
              <a:t>ubstitution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dirty="0" smtClean="0"/>
              <a:t>rinciple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2098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If for each object o</a:t>
            </a:r>
            <a:r>
              <a:rPr lang="en-US" sz="3200" baseline="-25000" dirty="0" smtClean="0">
                <a:solidFill>
                  <a:srgbClr val="FFC000"/>
                </a:solidFill>
              </a:rPr>
              <a:t>1 </a:t>
            </a:r>
            <a:r>
              <a:rPr lang="en-US" sz="3200" dirty="0" smtClean="0">
                <a:solidFill>
                  <a:srgbClr val="FFC000"/>
                </a:solidFill>
              </a:rPr>
              <a:t>of type S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there is an object o</a:t>
            </a:r>
            <a:r>
              <a:rPr lang="en-US" sz="3200" baseline="-25000" dirty="0" smtClean="0">
                <a:solidFill>
                  <a:srgbClr val="FFC000"/>
                </a:solidFill>
              </a:rPr>
              <a:t>2 </a:t>
            </a:r>
            <a:r>
              <a:rPr lang="en-US" sz="3200" dirty="0" smtClean="0">
                <a:solidFill>
                  <a:srgbClr val="FFC000"/>
                </a:solidFill>
              </a:rPr>
              <a:t>of type T such that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for all programs P defined in terms of T,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the behavior of P is unchanged when o</a:t>
            </a:r>
            <a:r>
              <a:rPr lang="en-US" sz="3200" baseline="-25000" dirty="0" smtClean="0">
                <a:solidFill>
                  <a:srgbClr val="FFC000"/>
                </a:solidFill>
              </a:rPr>
              <a:t>1 </a:t>
            </a:r>
            <a:r>
              <a:rPr lang="en-US" sz="3200" dirty="0" smtClean="0">
                <a:solidFill>
                  <a:srgbClr val="FFC000"/>
                </a:solidFill>
              </a:rPr>
              <a:t>is substituted for o</a:t>
            </a:r>
            <a:r>
              <a:rPr lang="en-US" sz="3200" baseline="-25000" dirty="0" smtClean="0">
                <a:solidFill>
                  <a:srgbClr val="FFC000"/>
                </a:solidFill>
              </a:rPr>
              <a:t>2, </a:t>
            </a:r>
            <a:r>
              <a:rPr lang="en-US" sz="3200" dirty="0" smtClean="0">
                <a:solidFill>
                  <a:srgbClr val="FFC000"/>
                </a:solidFill>
              </a:rPr>
              <a:t>then S is a subtype of T.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471552">
            <a:off x="2438881" y="2530263"/>
            <a:ext cx="4265911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WTF ?!?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/>
              <a:t>iskov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/>
              <a:t>ubstitution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dirty="0" smtClean="0"/>
              <a:t>rinciple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819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Functions that use pointers or references to base classes must be able to use objects of derived classes without knowing it.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Refactoring to a S.O.L.I.D.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305800" cy="5334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LSP 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solidFill>
                  <a:srgbClr val="FFC000"/>
                </a:solidFill>
              </a:rPr>
              <a:t>S.O.L.I.D.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4219"/>
            <a:ext cx="121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S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O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L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I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D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25284"/>
            <a:ext cx="550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ingle Responsibility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266" y="3023444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pen-Close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954084"/>
            <a:ext cx="522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iskov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Substitution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95" y="4853494"/>
            <a:ext cx="578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nterface</a:t>
            </a:r>
            <a:r>
              <a:rPr lang="en-US" sz="3600" dirty="0" smtClean="0">
                <a:solidFill>
                  <a:schemeClr val="bg1"/>
                </a:solidFill>
              </a:rPr>
              <a:t> Segregation Principle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506" y="5769888"/>
            <a:ext cx="578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ependency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Inversion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9650" y="1066800"/>
            <a:ext cx="7143750" cy="57150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302"/>
            <a:ext cx="80772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</a:t>
            </a:r>
            <a:r>
              <a:rPr lang="en-US" sz="4400" dirty="0" smtClean="0"/>
              <a:t>nterface </a:t>
            </a:r>
            <a:r>
              <a:rPr lang="en-US" sz="4400" dirty="0" smtClean="0">
                <a:solidFill>
                  <a:schemeClr val="bg1"/>
                </a:solidFill>
              </a:rPr>
              <a:t>S</a:t>
            </a:r>
            <a:r>
              <a:rPr lang="en-US" sz="4400" dirty="0" smtClean="0"/>
              <a:t>egregation </a:t>
            </a:r>
            <a:r>
              <a:rPr lang="en-US" sz="4400" dirty="0" smtClean="0">
                <a:solidFill>
                  <a:schemeClr val="bg1"/>
                </a:solidFill>
              </a:rPr>
              <a:t>P</a:t>
            </a:r>
            <a:r>
              <a:rPr lang="en-US" sz="4400" dirty="0" smtClean="0"/>
              <a:t>rinciple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34238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Clients should not be forced to depend upon interfaces that they do not use.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 LEARN on!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934200" cy="4622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Refactoring to a S.O.L.I.D.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305800" cy="5334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ISP 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smtClean="0">
                <a:solidFill>
                  <a:srgbClr val="FFC000"/>
                </a:solidFill>
              </a:rPr>
              <a:t>S.O.L.I.D.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4219"/>
            <a:ext cx="121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S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O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L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I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D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25284"/>
            <a:ext cx="550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ingle Responsibility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266" y="3023444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pen-Close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954084"/>
            <a:ext cx="522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iskov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Substitution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895" y="4853494"/>
            <a:ext cx="578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nterface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Segregation Principle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506" y="5769888"/>
            <a:ext cx="578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ependency</a:t>
            </a:r>
            <a:r>
              <a:rPr lang="en-US" sz="3600" dirty="0" smtClean="0">
                <a:solidFill>
                  <a:schemeClr val="bg1"/>
                </a:solidFill>
              </a:rPr>
              <a:t> Inversion Principle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9650" y="1066800"/>
            <a:ext cx="7143750" cy="57150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077200" cy="1143000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chemeClr val="bg1"/>
                </a:solidFill>
              </a:rPr>
              <a:t>D</a:t>
            </a:r>
            <a:r>
              <a:rPr lang="en-US" sz="4300" dirty="0" smtClean="0"/>
              <a:t>ependency </a:t>
            </a:r>
            <a:r>
              <a:rPr lang="en-US" sz="4300" dirty="0" smtClean="0">
                <a:solidFill>
                  <a:schemeClr val="bg1"/>
                </a:solidFill>
              </a:rPr>
              <a:t>I</a:t>
            </a:r>
            <a:r>
              <a:rPr lang="en-US" sz="4300" dirty="0" smtClean="0"/>
              <a:t>nversion </a:t>
            </a:r>
            <a:r>
              <a:rPr lang="en-US" sz="4300" dirty="0" smtClean="0">
                <a:solidFill>
                  <a:schemeClr val="bg1"/>
                </a:solidFill>
              </a:rPr>
              <a:t>P</a:t>
            </a:r>
            <a:r>
              <a:rPr lang="en-US" sz="4300" dirty="0" smtClean="0"/>
              <a:t>rinciple</a:t>
            </a:r>
            <a:endParaRPr lang="en-US" sz="43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09600" y="25451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High Level Modules should not depend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upon Low Level Modules. Both should</a:t>
            </a:r>
          </a:p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depend upon abstractions.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4485382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FFC000"/>
                </a:solidFill>
              </a:rPr>
              <a:t>Abstractions should not depend upon details.  Details should depend upon abstractions.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Refactoring to a S.O.L.I.D.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305800" cy="5334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DIP Demo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6019800" cy="400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cap="none" dirty="0" smtClean="0"/>
              <a:t>Thinking About Re-Assembly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981200"/>
            <a:ext cx="6096000" cy="397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429000" y="4495800"/>
            <a:ext cx="32766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Calibri" pitchFamily="34" charset="0"/>
              </a:rPr>
              <a:t>Presto!</a:t>
            </a:r>
            <a:endParaRPr lang="en-US" sz="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StructureMap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Spring.NET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Castle Windsor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NInject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Funq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Unity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34218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Refactoring to a S.O.L.I.D.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876800"/>
            <a:ext cx="8305800" cy="53340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Closing Thoughts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70598"/>
            <a:ext cx="7139003" cy="5711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70600"/>
            <a:ext cx="7139001" cy="571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4300" y="1026320"/>
            <a:ext cx="7099100" cy="5679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397" y="1070599"/>
            <a:ext cx="7139001" cy="571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microdesk_laptop\WallPaper\SOLID Principles\SingleResponsibilityPrinciple2_710608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97898" y="1070599"/>
            <a:ext cx="4571998" cy="571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4191000"/>
            <a:ext cx="8305800" cy="23622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Senior Software Engineer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SpringSource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/VMware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MVP_FullColor_For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951" y="5420094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048000"/>
            <a:ext cx="8229600" cy="85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http://spkr8.com/t/8095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Do I suck?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Let me (and the world) know!</a:t>
            </a:r>
            <a:endParaRPr lang="en-US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0"/>
            <a:ext cx="82296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http://spkr8.com/t/8095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57400"/>
            <a:ext cx="8382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…and why should you care?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 Bohlen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Read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Books +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v</a:t>
            </a:r>
            <a:r>
              <a:rPr lang="en-US" sz="3200" baseline="0" dirty="0" smtClean="0">
                <a:solidFill>
                  <a:schemeClr val="bg1">
                    <a:lumMod val="85000"/>
                  </a:schemeClr>
                </a:solidFill>
              </a:rPr>
              <a:t>s.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“Read Software + Write Books”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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Blog,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Screencast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, Speak, Share, Learn</a:t>
            </a:r>
          </a:p>
        </p:txBody>
      </p:sp>
    </p:spTree>
    <p:extLst>
      <p:ext uri="{BB962C8B-B14F-4D97-AF65-F5344CB8AC3E}">
        <p14:creationId xmlns:p14="http://schemas.microsoft.com/office/powerpoint/2010/main" val="21941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 Bohlen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806544"/>
            <a:ext cx="8229600" cy="472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Nearly 20 years developing software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LISP, Delphi, C/C++, VB, VB.NET, C#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Senior Engineer </a:t>
            </a:r>
            <a:r>
              <a:rPr lang="en-US" sz="3000" dirty="0" err="1" smtClean="0">
                <a:solidFill>
                  <a:schemeClr val="bg1"/>
                </a:solidFill>
              </a:rPr>
              <a:t>Springsource</a:t>
            </a:r>
            <a:r>
              <a:rPr lang="en-US" sz="3000" dirty="0" smtClean="0">
                <a:solidFill>
                  <a:schemeClr val="bg1"/>
                </a:solidFill>
              </a:rPr>
              <a:t>/VMware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Co-Founder, NYC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Alt.Net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 Group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/>
                </a:solidFill>
              </a:rPr>
              <a:t>	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http://nyalt.net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Co-Organizer, </a:t>
            </a:r>
            <a:r>
              <a:rPr lang="en-US" sz="3000" dirty="0">
                <a:solidFill>
                  <a:schemeClr val="bg1"/>
                </a:solidFill>
              </a:rPr>
              <a:t>NYC </a:t>
            </a:r>
            <a:r>
              <a:rPr lang="en-US" sz="3000" dirty="0" smtClean="0">
                <a:solidFill>
                  <a:schemeClr val="bg1"/>
                </a:solidFill>
              </a:rPr>
              <a:t>DDD </a:t>
            </a:r>
            <a:r>
              <a:rPr lang="en-US" sz="3000" dirty="0">
                <a:solidFill>
                  <a:schemeClr val="bg1"/>
                </a:solidFill>
              </a:rPr>
              <a:t>User </a:t>
            </a:r>
            <a:r>
              <a:rPr lang="en-US" sz="3000" dirty="0" smtClean="0">
                <a:solidFill>
                  <a:schemeClr val="bg1"/>
                </a:solidFill>
              </a:rPr>
              <a:t>Group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/>
                </a:solidFill>
              </a:rPr>
              <a:t>	</a:t>
            </a:r>
            <a:r>
              <a:rPr lang="en-US" sz="3000" dirty="0" smtClean="0">
                <a:solidFill>
                  <a:srgbClr val="FFC000"/>
                </a:solidFill>
              </a:rPr>
              <a:t>http://dddnyc.org</a:t>
            </a:r>
            <a:endParaRPr lang="en-US" sz="3000" dirty="0">
              <a:solidFill>
                <a:srgbClr val="FFC000"/>
              </a:solidFill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Contributor: various OSS projects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	</a:t>
            </a:r>
            <a:r>
              <a:rPr lang="en-US" sz="3000" dirty="0" err="1" smtClean="0">
                <a:solidFill>
                  <a:srgbClr val="FFC000"/>
                </a:solidFill>
              </a:rPr>
              <a:t>NHibernate</a:t>
            </a:r>
            <a:r>
              <a:rPr lang="en-US" sz="3000" dirty="0" smtClean="0">
                <a:solidFill>
                  <a:schemeClr val="bg1"/>
                </a:solidFill>
              </a:rPr>
              <a:t> http://www.nhforge.org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/>
                </a:solidFill>
              </a:rPr>
              <a:t>	</a:t>
            </a:r>
            <a:r>
              <a:rPr lang="en-US" sz="3000" dirty="0" err="1" smtClean="0">
                <a:solidFill>
                  <a:srgbClr val="FFC000"/>
                </a:solidFill>
              </a:rPr>
              <a:t>NDbUnit</a:t>
            </a:r>
            <a:r>
              <a:rPr lang="en-US" sz="3000" dirty="0" smtClean="0">
                <a:solidFill>
                  <a:schemeClr val="bg1"/>
                </a:solidFill>
              </a:rPr>
              <a:t> http://www.googlecode.com/ndbunit</a:t>
            </a:r>
            <a:endParaRPr lang="en-US" sz="3000" dirty="0">
              <a:solidFill>
                <a:schemeClr val="bg1"/>
              </a:solidFill>
            </a:endParaRP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/>
                </a:solidFill>
              </a:rPr>
              <a:t>	</a:t>
            </a:r>
            <a:r>
              <a:rPr lang="en-US" sz="3000" dirty="0" smtClean="0">
                <a:solidFill>
                  <a:srgbClr val="FFC000"/>
                </a:solidFill>
              </a:rPr>
              <a:t>Spring.NET</a:t>
            </a:r>
            <a:r>
              <a:rPr lang="en-US" sz="3000" dirty="0" smtClean="0">
                <a:solidFill>
                  <a:schemeClr val="bg1"/>
                </a:solidFill>
              </a:rPr>
              <a:t> http</a:t>
            </a:r>
            <a:r>
              <a:rPr lang="en-US" sz="3000" dirty="0">
                <a:solidFill>
                  <a:schemeClr val="bg1"/>
                </a:solidFill>
              </a:rPr>
              <a:t>://</a:t>
            </a:r>
            <a:r>
              <a:rPr lang="en-US" sz="3000" dirty="0" smtClean="0">
                <a:solidFill>
                  <a:schemeClr val="bg1"/>
                </a:solidFill>
              </a:rPr>
              <a:t>www.springframework.net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lang="en-US" sz="3000" dirty="0">
                <a:solidFill>
                  <a:srgbClr val="FFC000"/>
                </a:solidFill>
              </a:rPr>
              <a:t>blog.unhandled-exceptions.com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sbohlen@gmail.com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ltnetnewyor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004" y="2049980"/>
            <a:ext cx="1695996" cy="1238077"/>
          </a:xfrm>
          <a:prstGeom prst="rect">
            <a:avLst/>
          </a:prstGeom>
        </p:spPr>
      </p:pic>
      <p:pic>
        <p:nvPicPr>
          <p:cNvPr id="7" name="Picture 6" descr="MVP_FullColor_For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469" y="5245438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60" y="3489375"/>
            <a:ext cx="1841683" cy="97155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51" y="1330294"/>
            <a:ext cx="2286000" cy="47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bohlen.Raven\Downloads\Telerik_Logos_Web_png\telerikLogo-web-450x180px_Rever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76551"/>
            <a:ext cx="4286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30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ASP.NET AJAX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410200"/>
            <a:ext cx="27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Silverlight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133600"/>
            <a:ext cx="33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Windows Phone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618" y="5037443"/>
            <a:ext cx="27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Winforms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536860"/>
            <a:ext cx="22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WPF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4548560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Reporting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295400"/>
            <a:ext cx="25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OpenAccess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ORM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44" y="5867400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JustCode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733226"/>
            <a:ext cx="17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JustMock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5847" y="6079190"/>
            <a:ext cx="34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Extensions for ASP.NET MVC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441" y="1111321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Test Studio Express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566" y="2711570"/>
            <a:ext cx="18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TeamPulse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386" y="6324600"/>
            <a:ext cx="187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Test Studio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433" y="3429000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Sitefinity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336177"/>
            <a:ext cx="221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JustDecompile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6352" y="3549135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C#/VB.NET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51081" y="2511770"/>
            <a:ext cx="246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ASPX to Razor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755</Words>
  <Application>Microsoft Office PowerPoint</Application>
  <PresentationFormat>On-screen Show (4:3)</PresentationFormat>
  <Paragraphs>197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1_Office Theme</vt:lpstr>
      <vt:lpstr>Refactoring to a SOLID Foundation</vt:lpstr>
      <vt:lpstr>Sleep is for Wimps!</vt:lpstr>
      <vt:lpstr>Indulge Yourself!</vt:lpstr>
      <vt:lpstr>Get your LEARN on!</vt:lpstr>
      <vt:lpstr>PowerPoint Presentation</vt:lpstr>
      <vt:lpstr>Do I suck?</vt:lpstr>
      <vt:lpstr>Who am I?</vt:lpstr>
      <vt:lpstr>Steve Bohlen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Refactoring</vt:lpstr>
      <vt:lpstr>PowerPoint Presentation</vt:lpstr>
      <vt:lpstr>Refactoring Tools</vt:lpstr>
      <vt:lpstr>PowerPoint Presentation</vt:lpstr>
      <vt:lpstr>Introduction to S.O.L.I.D.</vt:lpstr>
      <vt:lpstr>Introduction to S.O.L.I.D.</vt:lpstr>
      <vt:lpstr>PowerPoint Presentation</vt:lpstr>
      <vt:lpstr>Single Responsibility Principle</vt:lpstr>
      <vt:lpstr>Refactoring to a S.O.L.I.D. Foundation</vt:lpstr>
      <vt:lpstr>Introduction to S.O.L.I.D.</vt:lpstr>
      <vt:lpstr>PowerPoint Presentation</vt:lpstr>
      <vt:lpstr>Open-Closed Principle</vt:lpstr>
      <vt:lpstr>Refactoring to a S.O.L.I.D. Foundation</vt:lpstr>
      <vt:lpstr>Introduction to S.O.L.I.D.</vt:lpstr>
      <vt:lpstr>PowerPoint Presentation</vt:lpstr>
      <vt:lpstr>Liskov Substitution Principle</vt:lpstr>
      <vt:lpstr>Liskov Substitution Principle</vt:lpstr>
      <vt:lpstr>Refactoring to a S.O.L.I.D. Foundation</vt:lpstr>
      <vt:lpstr>Introduction to S.O.L.I.D.</vt:lpstr>
      <vt:lpstr>PowerPoint Presentation</vt:lpstr>
      <vt:lpstr>Interface Segregation Principle</vt:lpstr>
      <vt:lpstr>Refactoring to a S.O.L.I.D. Foundation</vt:lpstr>
      <vt:lpstr>Introduction to S.O.L.I.D.</vt:lpstr>
      <vt:lpstr>PowerPoint Presentation</vt:lpstr>
      <vt:lpstr>Dependency Inversion Principle</vt:lpstr>
      <vt:lpstr>Refactoring to a S.O.L.I.D. Foundation</vt:lpstr>
      <vt:lpstr>Thinking About Re-Assembly</vt:lpstr>
      <vt:lpstr>Dependency Injection Frameworks</vt:lpstr>
      <vt:lpstr>Refactoring to a S.O.L.I.D.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</vt:lpstr>
    </vt:vector>
  </TitlesOfParts>
  <Company>Microdesk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Bohlen (sbohlen@hotmail.com)</dc:creator>
  <cp:lastModifiedBy>Steve Bohlen</cp:lastModifiedBy>
  <cp:revision>126</cp:revision>
  <dcterms:created xsi:type="dcterms:W3CDTF">2008-09-22T00:48:41Z</dcterms:created>
  <dcterms:modified xsi:type="dcterms:W3CDTF">2011-08-06T04:06:37Z</dcterms:modified>
</cp:coreProperties>
</file>