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sldIdLst>
    <p:sldId id="257" r:id="rId3"/>
    <p:sldId id="272" r:id="rId4"/>
    <p:sldId id="268" r:id="rId5"/>
    <p:sldId id="269" r:id="rId6"/>
    <p:sldId id="270" r:id="rId7"/>
    <p:sldId id="271"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660" autoAdjust="0"/>
    <p:restoredTop sz="94743" autoAdjust="0"/>
  </p:normalViewPr>
  <p:slideViewPr>
    <p:cSldViewPr>
      <p:cViewPr varScale="1">
        <p:scale>
          <a:sx n="111" d="100"/>
          <a:sy n="111" d="100"/>
        </p:scale>
        <p:origin x="-160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622318-26DE-4689-9565-7DA2769ADA39}" type="datetimeFigureOut">
              <a:rPr lang="en-US" smtClean="0"/>
              <a:t>8/4/2012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67AF84-D1B0-4522-911F-4953664FAC58}" type="slidenum">
              <a:rPr lang="en-US" smtClean="0"/>
              <a:t>‹#›</a:t>
            </a:fld>
            <a:endParaRPr lang="en-US"/>
          </a:p>
        </p:txBody>
      </p:sp>
    </p:spTree>
    <p:extLst>
      <p:ext uri="{BB962C8B-B14F-4D97-AF65-F5344CB8AC3E}">
        <p14:creationId xmlns:p14="http://schemas.microsoft.com/office/powerpoint/2010/main" val="3671243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martinfowler.com/bliki/BusinessReadableDSL.html"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en.wikipedia.org/wiki/Test-driven_development"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en.wikipedia.org/wiki/Domain_driven_desig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F9F7C0-00AA-4E3A-B7E0-B829C5F69B6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777127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Two of listed frameworks are quiet distinct from the rest. Cucumber  - a </a:t>
            </a:r>
            <a:r>
              <a:rPr lang="en-US" baseline="0" dirty="0" err="1" smtClean="0"/>
              <a:t>bdd</a:t>
            </a:r>
            <a:r>
              <a:rPr lang="en-US" baseline="0" dirty="0" smtClean="0"/>
              <a:t> framework for Ruby and </a:t>
            </a:r>
            <a:r>
              <a:rPr lang="en-US" baseline="0" dirty="0" err="1" smtClean="0"/>
              <a:t>SpecFlow</a:t>
            </a:r>
            <a:r>
              <a:rPr lang="en-US" baseline="0" dirty="0" smtClean="0"/>
              <a:t> for .NET share the same DSL that make them standout.</a:t>
            </a:r>
          </a:p>
          <a:p>
            <a:r>
              <a:rPr lang="en-US" sz="1200" b="0" i="0" kern="1200" dirty="0" smtClean="0">
                <a:solidFill>
                  <a:schemeClr val="tx1"/>
                </a:solidFill>
                <a:effectLst/>
                <a:latin typeface="+mn-lt"/>
                <a:ea typeface="+mn-ea"/>
                <a:cs typeface="+mn-cs"/>
              </a:rPr>
              <a:t> Gherkin is a </a:t>
            </a:r>
            <a:r>
              <a:rPr lang="en-US" sz="1200" b="0" i="0" u="none" strike="noStrike" kern="1200" dirty="0" smtClean="0">
                <a:solidFill>
                  <a:schemeClr val="tx1"/>
                </a:solidFill>
                <a:effectLst/>
                <a:latin typeface="+mn-lt"/>
                <a:ea typeface="+mn-ea"/>
                <a:cs typeface="+mn-cs"/>
                <a:hlinkClick r:id="rId3"/>
              </a:rPr>
              <a:t>Business Readable, Domain Specific Language</a:t>
            </a:r>
            <a:r>
              <a:rPr lang="en-US" sz="1200" b="0" i="0" kern="1200" dirty="0" smtClean="0">
                <a:solidFill>
                  <a:schemeClr val="tx1"/>
                </a:solidFill>
                <a:effectLst/>
                <a:latin typeface="+mn-lt"/>
                <a:ea typeface="+mn-ea"/>
                <a:cs typeface="+mn-cs"/>
              </a:rPr>
              <a:t> that lets you describe software’s </a:t>
            </a:r>
            <a:r>
              <a:rPr lang="en-US" sz="1200" b="0" i="0" kern="1200" dirty="0" err="1" smtClean="0">
                <a:solidFill>
                  <a:schemeClr val="tx1"/>
                </a:solidFill>
                <a:effectLst/>
                <a:latin typeface="+mn-lt"/>
                <a:ea typeface="+mn-ea"/>
                <a:cs typeface="+mn-cs"/>
              </a:rPr>
              <a:t>behaviour</a:t>
            </a:r>
            <a:r>
              <a:rPr lang="en-US" sz="1200" b="0" i="0" kern="1200" dirty="0" smtClean="0">
                <a:solidFill>
                  <a:schemeClr val="tx1"/>
                </a:solidFill>
                <a:effectLst/>
                <a:latin typeface="+mn-lt"/>
                <a:ea typeface="+mn-ea"/>
                <a:cs typeface="+mn-cs"/>
              </a:rPr>
              <a:t> without detailing how that </a:t>
            </a:r>
            <a:r>
              <a:rPr lang="en-US" sz="1200" b="0" i="0" kern="1200" dirty="0" err="1" smtClean="0">
                <a:solidFill>
                  <a:schemeClr val="tx1"/>
                </a:solidFill>
                <a:effectLst/>
                <a:latin typeface="+mn-lt"/>
                <a:ea typeface="+mn-ea"/>
                <a:cs typeface="+mn-cs"/>
              </a:rPr>
              <a:t>behaviour</a:t>
            </a:r>
            <a:r>
              <a:rPr lang="en-US" sz="1200" b="0" i="0" kern="1200" dirty="0" smtClean="0">
                <a:solidFill>
                  <a:schemeClr val="tx1"/>
                </a:solidFill>
                <a:effectLst/>
                <a:latin typeface="+mn-lt"/>
                <a:ea typeface="+mn-ea"/>
                <a:cs typeface="+mn-cs"/>
              </a:rPr>
              <a:t> is implemented.</a:t>
            </a:r>
          </a:p>
          <a:p>
            <a:r>
              <a:rPr lang="en-US" sz="1200" b="0" i="0" kern="1200" dirty="0" smtClean="0">
                <a:solidFill>
                  <a:schemeClr val="tx1"/>
                </a:solidFill>
                <a:effectLst/>
                <a:latin typeface="+mn-lt"/>
                <a:ea typeface="+mn-ea"/>
                <a:cs typeface="+mn-cs"/>
              </a:rPr>
              <a:t>Gherkin serves two purposes – documentation and automated tests. The third is a bonus feature – when it yells in red it’s talking to you, telling you what code you should write.</a:t>
            </a:r>
          </a:p>
          <a:p>
            <a:pPr fontAlgn="base"/>
            <a:r>
              <a:rPr lang="en-US" sz="1200" b="0" i="0" kern="1200" dirty="0" smtClean="0">
                <a:solidFill>
                  <a:schemeClr val="tx1"/>
                </a:solidFill>
                <a:effectLst/>
                <a:latin typeface="+mn-lt"/>
                <a:ea typeface="+mn-ea"/>
                <a:cs typeface="+mn-cs"/>
              </a:rPr>
              <a:t>In other words, its a common DSL for describing the required functionality for a given system. </a:t>
            </a:r>
          </a:p>
          <a:p>
            <a:pPr fontAlgn="base"/>
            <a:r>
              <a:rPr lang="en-US" sz="1200" b="0" i="0" kern="1200" dirty="0" smtClean="0">
                <a:solidFill>
                  <a:schemeClr val="tx1"/>
                </a:solidFill>
                <a:effectLst/>
                <a:latin typeface="+mn-lt"/>
                <a:ea typeface="+mn-ea"/>
                <a:cs typeface="+mn-cs"/>
              </a:rPr>
              <a:t>These frameworks</a:t>
            </a:r>
            <a:r>
              <a:rPr lang="en-US" sz="1200" b="0" i="0" kern="1200" baseline="0" dirty="0" smtClean="0">
                <a:solidFill>
                  <a:schemeClr val="tx1"/>
                </a:solidFill>
                <a:effectLst/>
                <a:latin typeface="+mn-lt"/>
                <a:ea typeface="+mn-ea"/>
                <a:cs typeface="+mn-cs"/>
              </a:rPr>
              <a:t> can be used together with lower level BDD frameworks such as </a:t>
            </a:r>
            <a:r>
              <a:rPr lang="en-US" sz="1200" b="0" i="0" kern="1200" baseline="0" dirty="0" err="1" smtClean="0">
                <a:solidFill>
                  <a:schemeClr val="tx1"/>
                </a:solidFill>
                <a:effectLst/>
                <a:latin typeface="+mn-lt"/>
                <a:ea typeface="+mn-ea"/>
                <a:cs typeface="+mn-cs"/>
              </a:rPr>
              <a:t>rspec</a:t>
            </a:r>
            <a:r>
              <a:rPr lang="en-US" sz="1200" b="0" i="0" kern="1200" baseline="0" dirty="0" smtClean="0">
                <a:solidFill>
                  <a:schemeClr val="tx1"/>
                </a:solidFill>
                <a:effectLst/>
                <a:latin typeface="+mn-lt"/>
                <a:ea typeface="+mn-ea"/>
                <a:cs typeface="+mn-cs"/>
              </a:rPr>
              <a:t> or in .NET </a:t>
            </a:r>
            <a:r>
              <a:rPr lang="en-US" sz="1200" b="0" i="0" kern="1200" baseline="0" dirty="0" err="1" smtClean="0">
                <a:solidFill>
                  <a:schemeClr val="tx1"/>
                </a:solidFill>
                <a:effectLst/>
                <a:latin typeface="+mn-lt"/>
                <a:ea typeface="+mn-ea"/>
                <a:cs typeface="+mn-cs"/>
              </a:rPr>
              <a:t>mspec</a:t>
            </a:r>
            <a:r>
              <a:rPr lang="en-US" sz="1200" b="0" i="0" kern="1200" baseline="0" dirty="0" smtClean="0">
                <a:solidFill>
                  <a:schemeClr val="tx1"/>
                </a:solidFill>
                <a:effectLst/>
                <a:latin typeface="+mn-lt"/>
                <a:ea typeface="+mn-ea"/>
                <a:cs typeface="+mn-cs"/>
              </a:rPr>
              <a:t> or even simply with </a:t>
            </a:r>
            <a:r>
              <a:rPr lang="en-US" sz="1200" b="0" i="0" kern="1200" baseline="0" dirty="0" err="1" smtClean="0">
                <a:solidFill>
                  <a:schemeClr val="tx1"/>
                </a:solidFill>
                <a:effectLst/>
                <a:latin typeface="+mn-lt"/>
                <a:ea typeface="+mn-ea"/>
                <a:cs typeface="+mn-cs"/>
              </a:rPr>
              <a:t>Nunit</a:t>
            </a:r>
            <a:r>
              <a:rPr lang="en-US" sz="1200" b="0" i="0" kern="1200" baseline="0" dirty="0" smtClean="0">
                <a:solidFill>
                  <a:schemeClr val="tx1"/>
                </a:solidFill>
                <a:effectLst/>
                <a:latin typeface="+mn-lt"/>
                <a:ea typeface="+mn-ea"/>
                <a:cs typeface="+mn-cs"/>
              </a:rPr>
              <a:t>. They actually greatly complement each other.</a:t>
            </a:r>
          </a:p>
          <a:p>
            <a:pPr fontAlgn="base"/>
            <a:r>
              <a:rPr lang="en-US" sz="1200" b="0" i="0" kern="1200" baseline="0" dirty="0" err="1" smtClean="0">
                <a:solidFill>
                  <a:schemeClr val="tx1"/>
                </a:solidFill>
                <a:effectLst/>
                <a:latin typeface="+mn-lt"/>
                <a:ea typeface="+mn-ea"/>
                <a:cs typeface="+mn-cs"/>
              </a:rPr>
              <a:t>SpecFlow</a:t>
            </a:r>
            <a:r>
              <a:rPr lang="en-US" sz="1200" b="0" i="0" kern="1200" baseline="0" dirty="0" smtClean="0">
                <a:solidFill>
                  <a:schemeClr val="tx1"/>
                </a:solidFill>
                <a:effectLst/>
                <a:latin typeface="+mn-lt"/>
                <a:ea typeface="+mn-ea"/>
                <a:cs typeface="+mn-cs"/>
              </a:rPr>
              <a:t> and Cucumber are frameworks for defining the “Outside” but to move “in” lower level </a:t>
            </a:r>
            <a:r>
              <a:rPr lang="en-US" sz="1200" b="0" i="0" kern="1200" baseline="0" dirty="0" err="1" smtClean="0">
                <a:solidFill>
                  <a:schemeClr val="tx1"/>
                </a:solidFill>
                <a:effectLst/>
                <a:latin typeface="+mn-lt"/>
                <a:ea typeface="+mn-ea"/>
                <a:cs typeface="+mn-cs"/>
              </a:rPr>
              <a:t>bdd</a:t>
            </a:r>
            <a:r>
              <a:rPr lang="en-US" sz="1200" b="0" i="0" kern="1200" baseline="0" dirty="0" smtClean="0">
                <a:solidFill>
                  <a:schemeClr val="tx1"/>
                </a:solidFill>
                <a:effectLst/>
                <a:latin typeface="+mn-lt"/>
                <a:ea typeface="+mn-ea"/>
                <a:cs typeface="+mn-cs"/>
              </a:rPr>
              <a:t> frameworks are more useful.</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AED56B3-ACD6-43B7-83D3-E94A37D29A59}" type="slidenum">
              <a:rPr lang="en-US" smtClean="0"/>
              <a:t>33</a:t>
            </a:fld>
            <a:endParaRPr lang="en-US"/>
          </a:p>
        </p:txBody>
      </p:sp>
    </p:spTree>
    <p:extLst>
      <p:ext uri="{BB962C8B-B14F-4D97-AF65-F5344CB8AC3E}">
        <p14:creationId xmlns:p14="http://schemas.microsoft.com/office/powerpoint/2010/main" val="2697181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This functionality is typically broken down by feature and each feature has a number of scenarios. A scenario is made up of 3 steps: GIVEN, WHEN and THEN (which seems to somewhat loosely correspond to Arrange, Act, Assert) and in a simplistic world, looks a little like this:</a:t>
            </a:r>
          </a:p>
          <a:p>
            <a:r>
              <a:rPr lang="en-US" dirty="0" smtClean="0"/>
              <a:t>Defining features and scenarios is that simple</a:t>
            </a:r>
            <a:r>
              <a:rPr lang="en-US" baseline="0" dirty="0" smtClean="0"/>
              <a:t> !</a:t>
            </a:r>
          </a:p>
          <a:p>
            <a:r>
              <a:rPr lang="en-US" dirty="0" smtClean="0"/>
              <a:t>Having</a:t>
            </a:r>
            <a:r>
              <a:rPr lang="en-US" baseline="0" dirty="0" smtClean="0"/>
              <a:t> feature and scenarios created the framework will behind the scenes generate unit tests scaffold using test framework of your choice.  </a:t>
            </a:r>
          </a:p>
          <a:p>
            <a:r>
              <a:rPr lang="en-US" baseline="0" dirty="0" smtClean="0"/>
              <a:t>The role of a developer here is to implement each step in code. </a:t>
            </a:r>
          </a:p>
          <a:p>
            <a:r>
              <a:rPr lang="en-US" baseline="0" dirty="0" smtClean="0"/>
              <a:t>In this presentation I will focus on </a:t>
            </a:r>
            <a:r>
              <a:rPr lang="en-US" baseline="0" dirty="0" err="1" smtClean="0"/>
              <a:t>SpecFlow</a:t>
            </a:r>
            <a:r>
              <a:rPr lang="en-US" baseline="0" dirty="0" smtClean="0"/>
              <a:t> since I have more experience with this framework. Cucumber works very similar way.</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FAED56B3-ACD6-43B7-83D3-E94A37D29A59}" type="slidenum">
              <a:rPr lang="en-US" smtClean="0"/>
              <a:t>34</a:t>
            </a:fld>
            <a:endParaRPr lang="en-US"/>
          </a:p>
        </p:txBody>
      </p:sp>
    </p:spTree>
    <p:extLst>
      <p:ext uri="{BB962C8B-B14F-4D97-AF65-F5344CB8AC3E}">
        <p14:creationId xmlns:p14="http://schemas.microsoft.com/office/powerpoint/2010/main" val="1348312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162B1-BB9F-4A80-8EC5-C8FF1836F8D9}" type="slidenum">
              <a:rPr lang="en-US" smtClean="0"/>
              <a:t>39</a:t>
            </a:fld>
            <a:endParaRPr lang="en-US"/>
          </a:p>
        </p:txBody>
      </p:sp>
    </p:spTree>
    <p:extLst>
      <p:ext uri="{BB962C8B-B14F-4D97-AF65-F5344CB8AC3E}">
        <p14:creationId xmlns:p14="http://schemas.microsoft.com/office/powerpoint/2010/main" val="3516951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392F68-FAB7-4683-9EE1-BB010BE436CB}" type="slidenum">
              <a:rPr lang="en-US" smtClean="0"/>
              <a:pPr/>
              <a:t>44</a:t>
            </a:fld>
            <a:endParaRPr lang="en-US"/>
          </a:p>
        </p:txBody>
      </p:sp>
    </p:spTree>
    <p:extLst>
      <p:ext uri="{BB962C8B-B14F-4D97-AF65-F5344CB8AC3E}">
        <p14:creationId xmlns:p14="http://schemas.microsoft.com/office/powerpoint/2010/main" val="959309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E9262A-19BB-4D7D-966E-C8B852B45613}" type="slidenum">
              <a:rPr lang="en-US" smtClean="0"/>
              <a:pPr/>
              <a:t>9</a:t>
            </a:fld>
            <a:endParaRPr lang="en-US"/>
          </a:p>
        </p:txBody>
      </p:sp>
    </p:spTree>
    <p:extLst>
      <p:ext uri="{BB962C8B-B14F-4D97-AF65-F5344CB8AC3E}">
        <p14:creationId xmlns:p14="http://schemas.microsoft.com/office/powerpoint/2010/main" val="4246651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don’t really like this definition. It some how does not reveal the essence of BDD and it is not really a response to TDD – I would call it TDD v2 perhaps or </a:t>
            </a:r>
            <a:r>
              <a:rPr lang="en-US" baseline="0" smtClean="0"/>
              <a:t>TDD derivative</a:t>
            </a:r>
            <a:endParaRPr lang="en-US" dirty="0"/>
          </a:p>
        </p:txBody>
      </p:sp>
      <p:sp>
        <p:nvSpPr>
          <p:cNvPr id="4" name="Slide Number Placeholder 3"/>
          <p:cNvSpPr>
            <a:spLocks noGrp="1"/>
          </p:cNvSpPr>
          <p:nvPr>
            <p:ph type="sldNum" sz="quarter" idx="10"/>
          </p:nvPr>
        </p:nvSpPr>
        <p:spPr/>
        <p:txBody>
          <a:bodyPr/>
          <a:lstStyle/>
          <a:p>
            <a:fld id="{FAED56B3-ACD6-43B7-83D3-E94A37D29A59}" type="slidenum">
              <a:rPr lang="en-US" smtClean="0"/>
              <a:t>26</a:t>
            </a:fld>
            <a:endParaRPr lang="en-US"/>
          </a:p>
        </p:txBody>
      </p:sp>
    </p:spTree>
    <p:extLst>
      <p:ext uri="{BB962C8B-B14F-4D97-AF65-F5344CB8AC3E}">
        <p14:creationId xmlns:p14="http://schemas.microsoft.com/office/powerpoint/2010/main" val="381450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smtClean="0">
                <a:solidFill>
                  <a:schemeClr val="tx1"/>
                </a:solidFill>
                <a:effectLst/>
                <a:latin typeface="+mn-lt"/>
                <a:ea typeface="+mn-ea"/>
                <a:cs typeface="+mn-cs"/>
              </a:rPr>
              <a:t>Behaviour</a:t>
            </a:r>
            <a:r>
              <a:rPr lang="en-US" sz="1200" b="0" i="0" kern="1200" dirty="0" smtClean="0">
                <a:solidFill>
                  <a:schemeClr val="tx1"/>
                </a:solidFill>
                <a:effectLst/>
                <a:latin typeface="+mn-lt"/>
                <a:ea typeface="+mn-ea"/>
                <a:cs typeface="+mn-cs"/>
              </a:rPr>
              <a:t>-driven development is an “outside-in” methodology. </a:t>
            </a:r>
          </a:p>
          <a:p>
            <a:r>
              <a:rPr lang="en-US" sz="1200" b="0" i="0" kern="1200" dirty="0" smtClean="0">
                <a:solidFill>
                  <a:schemeClr val="tx1"/>
                </a:solidFill>
                <a:effectLst/>
                <a:latin typeface="+mn-lt"/>
                <a:ea typeface="+mn-ea"/>
                <a:cs typeface="+mn-cs"/>
              </a:rPr>
              <a:t>It starts at the outside by identifying business outcomes, and then drills down into the feature set that will achieve those outcomes. </a:t>
            </a:r>
          </a:p>
          <a:p>
            <a:r>
              <a:rPr lang="en-US" sz="1200" b="0" i="0" kern="1200" dirty="0" smtClean="0">
                <a:solidFill>
                  <a:schemeClr val="tx1"/>
                </a:solidFill>
                <a:effectLst/>
                <a:latin typeface="+mn-lt"/>
                <a:ea typeface="+mn-ea"/>
                <a:cs typeface="+mn-cs"/>
              </a:rPr>
              <a:t>Each feature is captured as a “story”, which defines the scope of the feature along with its acceptance criteria. </a:t>
            </a:r>
          </a:p>
        </p:txBody>
      </p:sp>
      <p:sp>
        <p:nvSpPr>
          <p:cNvPr id="4" name="Slide Number Placeholder 3"/>
          <p:cNvSpPr>
            <a:spLocks noGrp="1"/>
          </p:cNvSpPr>
          <p:nvPr>
            <p:ph type="sldNum" sz="quarter" idx="10"/>
          </p:nvPr>
        </p:nvSpPr>
        <p:spPr/>
        <p:txBody>
          <a:bodyPr/>
          <a:lstStyle/>
          <a:p>
            <a:fld id="{FAED56B3-ACD6-43B7-83D3-E94A37D29A59}" type="slidenum">
              <a:rPr lang="en-US" smtClean="0"/>
              <a:t>27</a:t>
            </a:fld>
            <a:endParaRPr lang="en-US"/>
          </a:p>
        </p:txBody>
      </p:sp>
    </p:spTree>
    <p:extLst>
      <p:ext uri="{BB962C8B-B14F-4D97-AF65-F5344CB8AC3E}">
        <p14:creationId xmlns:p14="http://schemas.microsoft.com/office/powerpoint/2010/main" val="3458177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BDD extends </a:t>
            </a:r>
            <a:r>
              <a:rPr lang="en-US" sz="1200" b="0" i="0" u="none" strike="noStrike" kern="1200" dirty="0" smtClean="0">
                <a:solidFill>
                  <a:schemeClr val="tx1"/>
                </a:solidFill>
                <a:effectLst/>
                <a:latin typeface="+mn-lt"/>
                <a:ea typeface="+mn-ea"/>
                <a:cs typeface="+mn-cs"/>
                <a:hlinkClick r:id="rId3" tooltip="Test-driven development"/>
              </a:rPr>
              <a:t>TDD</a:t>
            </a:r>
            <a:r>
              <a:rPr lang="en-US" sz="1200" b="0" i="0" kern="1200" dirty="0" smtClean="0">
                <a:solidFill>
                  <a:schemeClr val="tx1"/>
                </a:solidFill>
                <a:effectLst/>
                <a:latin typeface="+mn-lt"/>
                <a:ea typeface="+mn-ea"/>
                <a:cs typeface="+mn-cs"/>
              </a:rPr>
              <a:t> by writing test cases in a natural language that non-programmers can read. Behavior-driven developers use their native language in combination with the </a:t>
            </a:r>
            <a:r>
              <a:rPr lang="en-US" sz="1200" b="0" i="1" kern="1200" dirty="0" smtClean="0">
                <a:solidFill>
                  <a:schemeClr val="tx1"/>
                </a:solidFill>
                <a:effectLst/>
                <a:latin typeface="+mn-lt"/>
                <a:ea typeface="+mn-ea"/>
                <a:cs typeface="+mn-cs"/>
              </a:rPr>
              <a:t>ubiquitous language</a:t>
            </a:r>
            <a:r>
              <a:rPr lang="en-US" sz="1200" b="0" i="0" kern="1200" dirty="0" smtClean="0">
                <a:solidFill>
                  <a:schemeClr val="tx1"/>
                </a:solidFill>
                <a:effectLst/>
                <a:latin typeface="+mn-lt"/>
                <a:ea typeface="+mn-ea"/>
                <a:cs typeface="+mn-cs"/>
              </a:rPr>
              <a:t> of </a:t>
            </a:r>
            <a:r>
              <a:rPr lang="en-US" sz="1200" b="0" i="0" u="none" strike="noStrike" kern="1200" dirty="0" smtClean="0">
                <a:solidFill>
                  <a:schemeClr val="tx1"/>
                </a:solidFill>
                <a:effectLst/>
                <a:latin typeface="+mn-lt"/>
                <a:ea typeface="+mn-ea"/>
                <a:cs typeface="+mn-cs"/>
                <a:hlinkClick r:id="rId4" tooltip="Domain driven design"/>
              </a:rPr>
              <a:t>domain driven design</a:t>
            </a:r>
            <a:r>
              <a:rPr lang="en-US" sz="1200" b="0" i="0" kern="1200" dirty="0" smtClean="0">
                <a:solidFill>
                  <a:schemeClr val="tx1"/>
                </a:solidFill>
                <a:effectLst/>
                <a:latin typeface="+mn-lt"/>
                <a:ea typeface="+mn-ea"/>
                <a:cs typeface="+mn-cs"/>
              </a:rPr>
              <a:t> to describe the purpose and benefit of their code. This allows the developers to focus on why the code should be created, rather than the technical details, and minimizes translation between the technical language in which the code is written and the domain language spoken by the business, users, stakeholders, project management, etc.</a:t>
            </a:r>
          </a:p>
        </p:txBody>
      </p:sp>
      <p:sp>
        <p:nvSpPr>
          <p:cNvPr id="4" name="Slide Number Placeholder 3"/>
          <p:cNvSpPr>
            <a:spLocks noGrp="1"/>
          </p:cNvSpPr>
          <p:nvPr>
            <p:ph type="sldNum" sz="quarter" idx="10"/>
          </p:nvPr>
        </p:nvSpPr>
        <p:spPr/>
        <p:txBody>
          <a:bodyPr/>
          <a:lstStyle/>
          <a:p>
            <a:fld id="{FAED56B3-ACD6-43B7-83D3-E94A37D29A59}" type="slidenum">
              <a:rPr lang="en-US" smtClean="0"/>
              <a:t>28</a:t>
            </a:fld>
            <a:endParaRPr lang="en-US"/>
          </a:p>
        </p:txBody>
      </p:sp>
    </p:spTree>
    <p:extLst>
      <p:ext uri="{BB962C8B-B14F-4D97-AF65-F5344CB8AC3E}">
        <p14:creationId xmlns:p14="http://schemas.microsoft.com/office/powerpoint/2010/main" val="3458177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answer to this comes from different approach – Outside –in development. In Outside – in approach we obviously would need a story to know what are we building but in addition to that we need to </a:t>
            </a:r>
          </a:p>
          <a:p>
            <a:r>
              <a:rPr lang="en-US" baseline="0" dirty="0" smtClean="0"/>
              <a:t>also add acceptance criteria. Then having that we need somehow express those in code – does it sound little familiar – long test method names starting with Should perhaps ?</a:t>
            </a:r>
          </a:p>
          <a:p>
            <a:r>
              <a:rPr lang="en-US" baseline="0" dirty="0" smtClean="0"/>
              <a:t>To implement a story there should be enough work done to satisfy corresponding acceptance criteria and obviously coding accepted standards. </a:t>
            </a:r>
          </a:p>
          <a:p>
            <a:endParaRPr lang="en-US" dirty="0"/>
          </a:p>
        </p:txBody>
      </p:sp>
      <p:sp>
        <p:nvSpPr>
          <p:cNvPr id="4" name="Slide Number Placeholder 3"/>
          <p:cNvSpPr>
            <a:spLocks noGrp="1"/>
          </p:cNvSpPr>
          <p:nvPr>
            <p:ph type="sldNum" sz="quarter" idx="10"/>
          </p:nvPr>
        </p:nvSpPr>
        <p:spPr/>
        <p:txBody>
          <a:bodyPr/>
          <a:lstStyle/>
          <a:p>
            <a:fld id="{FAED56B3-ACD6-43B7-83D3-E94A37D29A59}" type="slidenum">
              <a:rPr lang="en-US" smtClean="0"/>
              <a:t>29</a:t>
            </a:fld>
            <a:endParaRPr lang="en-US"/>
          </a:p>
        </p:txBody>
      </p:sp>
    </p:spTree>
    <p:extLst>
      <p:ext uri="{BB962C8B-B14F-4D97-AF65-F5344CB8AC3E}">
        <p14:creationId xmlns:p14="http://schemas.microsoft.com/office/powerpoint/2010/main" val="698057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BDD provides a structure for a story. This is not mandatory – you can use a different story format and still be doing BDD – but I am presenting it here because it has been proven to work on many projects of all shapes and sizes. At the very least, your story should contain all of the elements described in the template. The story template looks like this: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title should describe an activity.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narrative should include a role, a feature and a benefit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scenario title should say what’s different and should be described in terms of Givens, Events and Outcomes.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AED56B3-ACD6-43B7-83D3-E94A37D29A59}" type="slidenum">
              <a:rPr lang="en-US" smtClean="0"/>
              <a:t>30</a:t>
            </a:fld>
            <a:endParaRPr lang="en-US"/>
          </a:p>
        </p:txBody>
      </p:sp>
    </p:spTree>
    <p:extLst>
      <p:ext uri="{BB962C8B-B14F-4D97-AF65-F5344CB8AC3E}">
        <p14:creationId xmlns:p14="http://schemas.microsoft.com/office/powerpoint/2010/main" val="765510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Here is an example of a user story</a:t>
            </a:r>
            <a:r>
              <a:rPr lang="en-US" sz="1200" b="0" i="0" kern="1200" baseline="0" dirty="0" smtClean="0">
                <a:solidFill>
                  <a:schemeClr val="tx1"/>
                </a:solidFill>
                <a:effectLst/>
                <a:latin typeface="+mn-lt"/>
                <a:ea typeface="+mn-ea"/>
                <a:cs typeface="+mn-cs"/>
              </a:rPr>
              <a:t> taken from Dan North article – Introducing BDD.</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As you can see, there are a number of scenarios to consider, some related to the account balance, others about the card and yet others about the ATM itself.</a:t>
            </a:r>
            <a:r>
              <a:rPr lang="en-US" sz="1200" b="0" i="0" kern="1200" baseline="0" dirty="0" smtClean="0">
                <a:solidFill>
                  <a:schemeClr val="tx1"/>
                </a:solidFill>
                <a:effectLst/>
                <a:latin typeface="+mn-lt"/>
                <a:ea typeface="+mn-ea"/>
                <a:cs typeface="+mn-cs"/>
              </a:rPr>
              <a:t> </a:t>
            </a:r>
          </a:p>
          <a:p>
            <a:r>
              <a:rPr lang="en-US" sz="1200" b="0" i="0" kern="1200" baseline="0" dirty="0" smtClean="0">
                <a:solidFill>
                  <a:schemeClr val="tx1"/>
                </a:solidFill>
                <a:effectLst/>
                <a:latin typeface="+mn-lt"/>
                <a:ea typeface="+mn-ea"/>
                <a:cs typeface="+mn-cs"/>
              </a:rPr>
              <a:t>You can also notice that scenarios have some sort of parameters.</a:t>
            </a:r>
            <a:endParaRPr lang="en-US" dirty="0"/>
          </a:p>
        </p:txBody>
      </p:sp>
      <p:sp>
        <p:nvSpPr>
          <p:cNvPr id="4" name="Slide Number Placeholder 3"/>
          <p:cNvSpPr>
            <a:spLocks noGrp="1"/>
          </p:cNvSpPr>
          <p:nvPr>
            <p:ph type="sldNum" sz="quarter" idx="10"/>
          </p:nvPr>
        </p:nvSpPr>
        <p:spPr/>
        <p:txBody>
          <a:bodyPr/>
          <a:lstStyle/>
          <a:p>
            <a:fld id="{FAED56B3-ACD6-43B7-83D3-E94A37D29A59}" type="slidenum">
              <a:rPr lang="en-US" smtClean="0"/>
              <a:t>31</a:t>
            </a:fld>
            <a:endParaRPr lang="en-US"/>
          </a:p>
        </p:txBody>
      </p:sp>
    </p:spTree>
    <p:extLst>
      <p:ext uri="{BB962C8B-B14F-4D97-AF65-F5344CB8AC3E}">
        <p14:creationId xmlns:p14="http://schemas.microsoft.com/office/powerpoint/2010/main" val="765510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see how all that BDD is</a:t>
            </a:r>
            <a:r>
              <a:rPr lang="en-US" baseline="0" dirty="0" smtClean="0"/>
              <a:t> done in practice. Apparently there is quiet a number of frameworks for almost every significant platform.</a:t>
            </a:r>
          </a:p>
          <a:p>
            <a:r>
              <a:rPr lang="en-US" baseline="0" dirty="0" smtClean="0"/>
              <a:t>Starting with the most mature </a:t>
            </a:r>
            <a:r>
              <a:rPr lang="en-US" baseline="0" dirty="0" err="1" smtClean="0"/>
              <a:t>JBehave</a:t>
            </a:r>
            <a:r>
              <a:rPr lang="en-US" baseline="0" dirty="0" smtClean="0"/>
              <a:t>, I believe it was the first BDD framework contributed by Dan North among others. There is </a:t>
            </a:r>
            <a:r>
              <a:rPr lang="en-US" baseline="0" dirty="0" err="1" smtClean="0"/>
              <a:t>Rspec</a:t>
            </a:r>
            <a:r>
              <a:rPr lang="en-US" baseline="0" dirty="0" smtClean="0"/>
              <a:t> and Cucumber for Ruby.</a:t>
            </a:r>
          </a:p>
          <a:p>
            <a:r>
              <a:rPr lang="en-US" baseline="0" dirty="0" err="1" smtClean="0"/>
              <a:t>Mspec</a:t>
            </a:r>
            <a:r>
              <a:rPr lang="en-US" baseline="0" dirty="0" smtClean="0"/>
              <a:t> and </a:t>
            </a:r>
            <a:r>
              <a:rPr lang="en-US" baseline="0" dirty="0" err="1" smtClean="0"/>
              <a:t>SpecFlow</a:t>
            </a:r>
            <a:r>
              <a:rPr lang="en-US" baseline="0" dirty="0" smtClean="0"/>
              <a:t> for .NET. Even for </a:t>
            </a:r>
            <a:r>
              <a:rPr lang="en-US" baseline="0" dirty="0" err="1" smtClean="0"/>
              <a:t>Javascript</a:t>
            </a:r>
            <a:r>
              <a:rPr lang="en-US" baseline="0" dirty="0" smtClean="0"/>
              <a:t> BDD frameworks are becoming very popular starting with </a:t>
            </a:r>
            <a:r>
              <a:rPr lang="en-US" baseline="0" dirty="0" err="1" smtClean="0"/>
              <a:t>JsSpec</a:t>
            </a:r>
            <a:r>
              <a:rPr lang="en-US" baseline="0" dirty="0" smtClean="0"/>
              <a:t>, among with Jasmine and more recent Vows created for node.js.</a:t>
            </a:r>
          </a:p>
          <a:p>
            <a:r>
              <a:rPr lang="en-US" baseline="0" dirty="0" smtClean="0"/>
              <a:t>Two of these frameworks have  </a:t>
            </a:r>
          </a:p>
        </p:txBody>
      </p:sp>
      <p:sp>
        <p:nvSpPr>
          <p:cNvPr id="4" name="Slide Number Placeholder 3"/>
          <p:cNvSpPr>
            <a:spLocks noGrp="1"/>
          </p:cNvSpPr>
          <p:nvPr>
            <p:ph type="sldNum" sz="quarter" idx="10"/>
          </p:nvPr>
        </p:nvSpPr>
        <p:spPr/>
        <p:txBody>
          <a:bodyPr/>
          <a:lstStyle/>
          <a:p>
            <a:fld id="{FAED56B3-ACD6-43B7-83D3-E94A37D29A59}" type="slidenum">
              <a:rPr lang="en-US" smtClean="0"/>
              <a:t>32</a:t>
            </a:fld>
            <a:endParaRPr lang="en-US"/>
          </a:p>
        </p:txBody>
      </p:sp>
    </p:spTree>
    <p:extLst>
      <p:ext uri="{BB962C8B-B14F-4D97-AF65-F5344CB8AC3E}">
        <p14:creationId xmlns:p14="http://schemas.microsoft.com/office/powerpoint/2010/main" val="2697181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19402"/>
            <a:ext cx="7772400" cy="1470025"/>
          </a:xfrm>
        </p:spPr>
        <p:txBody>
          <a:bodyPr/>
          <a:lstStyle>
            <a:lvl1pPr algn="ctr">
              <a:defRPr/>
            </a:lvl1pPr>
          </a:lstStyle>
          <a:p>
            <a:r>
              <a:rPr lang="en-US" smtClean="0"/>
              <a:t>Click to edit Master title style</a:t>
            </a:r>
            <a:endParaRPr lang="en-US"/>
          </a:p>
        </p:txBody>
      </p:sp>
      <p:sp>
        <p:nvSpPr>
          <p:cNvPr id="3" name="Subtitle 2"/>
          <p:cNvSpPr>
            <a:spLocks noGrp="1"/>
          </p:cNvSpPr>
          <p:nvPr>
            <p:ph type="subTitle" idx="1"/>
          </p:nvPr>
        </p:nvSpPr>
        <p:spPr>
          <a:xfrm>
            <a:off x="1371600" y="43434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F2BCC184-CBE3-4F29-A273-6F4E5CFA4DFC}" type="datetimeFigureOut">
              <a:rPr lang="en-US" smtClean="0"/>
              <a:pPr/>
              <a:t>8/4/2012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23789E-EAA6-4211-80A8-DD190B7CC150}" type="slidenum">
              <a:rPr lang="en-US" smtClean="0"/>
              <a:pPr/>
              <a:t>‹#›</a:t>
            </a:fld>
            <a:endParaRPr lang="en-US"/>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6" y="915270"/>
            <a:ext cx="914400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descr="C:\Users\sbohlen.Raven\Downloads\stldodn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4800" y="1055229"/>
            <a:ext cx="1674690" cy="15298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BCC184-CBE3-4F29-A273-6F4E5CFA4DFC}" type="datetimeFigureOut">
              <a:rPr lang="en-US" smtClean="0"/>
              <a:pPr/>
              <a:t>8/4/2012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95401"/>
            <a:ext cx="2057400" cy="4830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95401"/>
            <a:ext cx="6019800" cy="4830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BCC184-CBE3-4F29-A273-6F4E5CFA4DFC}" type="datetimeFigureOut">
              <a:rPr lang="en-US" smtClean="0"/>
              <a:pPr/>
              <a:t>8/4/2012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60489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235986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64783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92764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076628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391218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416033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42336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BCC184-CBE3-4F29-A273-6F4E5CFA4DFC}" type="datetimeFigureOut">
              <a:rPr lang="en-US" smtClean="0"/>
              <a:pPr/>
              <a:t>8/4/2012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256408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24409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25632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BCC184-CBE3-4F29-A273-6F4E5CFA4DFC}" type="datetimeFigureOut">
              <a:rPr lang="en-US" smtClean="0"/>
              <a:pPr/>
              <a:t>8/4/2012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2"/>
            <a:ext cx="4038600" cy="4068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2"/>
            <a:ext cx="4038600" cy="4068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F2BCC184-CBE3-4F29-A273-6F4E5CFA4DFC}" type="datetimeFigureOut">
              <a:rPr lang="en-US" smtClean="0"/>
              <a:pPr/>
              <a:t>8/4/2012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9812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67001"/>
            <a:ext cx="4040188"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9812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667001"/>
            <a:ext cx="4041775"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BCC184-CBE3-4F29-A273-6F4E5CFA4DFC}" type="datetimeFigureOut">
              <a:rPr lang="en-US" smtClean="0"/>
              <a:pPr/>
              <a:t>8/4/2012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BCC184-CBE3-4F29-A273-6F4E5CFA4DFC}" type="datetimeFigureOut">
              <a:rPr lang="en-US" smtClean="0"/>
              <a:pPr/>
              <a:t>8/4/2012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BCC184-CBE3-4F29-A273-6F4E5CFA4DFC}" type="datetimeFigureOut">
              <a:rPr lang="en-US" smtClean="0"/>
              <a:pPr/>
              <a:t>8/4/2012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9715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90600"/>
            <a:ext cx="5111750"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2133602"/>
            <a:ext cx="3008313" cy="3992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BCC184-CBE3-4F29-A273-6F4E5CFA4DFC}" type="datetimeFigureOut">
              <a:rPr lang="en-US" smtClean="0"/>
              <a:pPr/>
              <a:t>8/4/2012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BCC184-CBE3-4F29-A273-6F4E5CFA4DFC}" type="datetimeFigureOut">
              <a:rPr lang="en-US" smtClean="0"/>
              <a:pPr/>
              <a:t>8/4/2012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23789E-EAA6-4211-80A8-DD190B7CC15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userDrawn="1"/>
        </p:nvSpPr>
        <p:spPr>
          <a:xfrm>
            <a:off x="0" y="381000"/>
            <a:ext cx="9144000" cy="533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St Louis</a:t>
            </a:r>
            <a:r>
              <a:rPr lang="en-US" baseline="0" dirty="0" smtClean="0">
                <a:solidFill>
                  <a:schemeClr val="tx1"/>
                </a:solidFill>
              </a:rPr>
              <a:t> Days of .NET 2012</a:t>
            </a:r>
            <a:endParaRPr lang="en-US" dirty="0">
              <a:solidFill>
                <a:schemeClr val="tx1"/>
              </a:solidFill>
            </a:endParaRPr>
          </a:p>
        </p:txBody>
      </p:sp>
      <p:sp>
        <p:nvSpPr>
          <p:cNvPr id="2" name="Title Placeholder 1"/>
          <p:cNvSpPr>
            <a:spLocks noGrp="1"/>
          </p:cNvSpPr>
          <p:nvPr>
            <p:ph type="title"/>
          </p:nvPr>
        </p:nvSpPr>
        <p:spPr>
          <a:xfrm>
            <a:off x="457200" y="1066800"/>
            <a:ext cx="8229600" cy="9144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057402"/>
            <a:ext cx="8229600" cy="40687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BCC184-CBE3-4F29-A273-6F4E5CFA4DFC}" type="datetimeFigureOut">
              <a:rPr lang="en-US" smtClean="0"/>
              <a:pPr/>
              <a:t>8/4/2012</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23789E-EAA6-4211-80A8-DD190B7CC150}" type="slidenum">
              <a:rPr lang="en-US" smtClean="0"/>
              <a:pPr/>
              <a:t>‹#›</a:t>
            </a:fld>
            <a:endParaRPr lang="en-US"/>
          </a:p>
        </p:txBody>
      </p:sp>
      <p:grpSp>
        <p:nvGrpSpPr>
          <p:cNvPr id="9" name="Group 8"/>
          <p:cNvGrpSpPr/>
          <p:nvPr userDrawn="1"/>
        </p:nvGrpSpPr>
        <p:grpSpPr>
          <a:xfrm>
            <a:off x="8560906" y="384048"/>
            <a:ext cx="583095" cy="530352"/>
            <a:chOff x="5867400" y="2971800"/>
            <a:chExt cx="1676400" cy="1752600"/>
          </a:xfrm>
        </p:grpSpPr>
        <p:sp>
          <p:nvSpPr>
            <p:cNvPr id="8" name="Rectangle 7"/>
            <p:cNvSpPr/>
            <p:nvPr userDrawn="1"/>
          </p:nvSpPr>
          <p:spPr>
            <a:xfrm>
              <a:off x="5867400" y="2971800"/>
              <a:ext cx="1676400" cy="1752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sbohlen.Raven\Downloads\stldodn_logo.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5943600" y="3048000"/>
              <a:ext cx="1524000" cy="1600200"/>
            </a:xfrm>
            <a:prstGeom prst="rect">
              <a:avLst/>
            </a:prstGeom>
            <a:noFill/>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spcBef>
          <a:spcPct val="0"/>
        </a:spcBef>
        <a:buNone/>
        <a:defRPr sz="4400" kern="1200">
          <a:solidFill>
            <a:srgbClr val="FFC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FFC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FFC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FFC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FFC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FFC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40000"/>
                <a:lumOff val="60000"/>
              </a:schemeClr>
            </a:gs>
            <a:gs pos="40000">
              <a:schemeClr val="accent6">
                <a:lumMod val="75000"/>
              </a:schemeClr>
            </a:gs>
            <a:gs pos="100000">
              <a:schemeClr val="accent6">
                <a:lumMod val="7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CF025-164C-493D-B4FD-5D9148003987}" type="datetimeFigureOut">
              <a:rPr lang="en-US" smtClean="0">
                <a:solidFill>
                  <a:prstClr val="white">
                    <a:tint val="75000"/>
                  </a:prstClr>
                </a:solidFill>
              </a:rPr>
              <a:pPr/>
              <a:t>8/4/2012</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924BD7-9873-41FF-9FAD-ADAEB79F426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9729855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9" Type="http://schemas.openxmlformats.org/officeDocument/2006/relationships/image" Target="../media/image41.png"/><Relationship Id="rId3" Type="http://schemas.openxmlformats.org/officeDocument/2006/relationships/image" Target="../media/image5.png"/><Relationship Id="rId21" Type="http://schemas.openxmlformats.org/officeDocument/2006/relationships/image" Target="../media/image23.png"/><Relationship Id="rId34" Type="http://schemas.openxmlformats.org/officeDocument/2006/relationships/image" Target="../media/image36.jpeg"/><Relationship Id="rId42" Type="http://schemas.openxmlformats.org/officeDocument/2006/relationships/image" Target="../media/image44.png"/><Relationship Id="rId47" Type="http://schemas.openxmlformats.org/officeDocument/2006/relationships/image" Target="../media/image49.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jpeg"/><Relationship Id="rId33" Type="http://schemas.openxmlformats.org/officeDocument/2006/relationships/image" Target="../media/image35.gif"/><Relationship Id="rId38" Type="http://schemas.openxmlformats.org/officeDocument/2006/relationships/image" Target="../media/image40.png"/><Relationship Id="rId46" Type="http://schemas.openxmlformats.org/officeDocument/2006/relationships/image" Target="../media/image48.png"/><Relationship Id="rId2" Type="http://schemas.openxmlformats.org/officeDocument/2006/relationships/notesSlide" Target="../notesSlides/notesSlide1.xml"/><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jpeg"/><Relationship Id="rId41" Type="http://schemas.openxmlformats.org/officeDocument/2006/relationships/image" Target="../media/image43.png"/><Relationship Id="rId1" Type="http://schemas.openxmlformats.org/officeDocument/2006/relationships/slideLayout" Target="../slideLayouts/slideLayout12.xml"/><Relationship Id="rId6" Type="http://schemas.openxmlformats.org/officeDocument/2006/relationships/image" Target="../media/image8.png"/><Relationship Id="rId11" Type="http://schemas.openxmlformats.org/officeDocument/2006/relationships/image" Target="../media/image13.jpeg"/><Relationship Id="rId24" Type="http://schemas.openxmlformats.org/officeDocument/2006/relationships/image" Target="../media/image26.jpeg"/><Relationship Id="rId32" Type="http://schemas.openxmlformats.org/officeDocument/2006/relationships/image" Target="../media/image34.png"/><Relationship Id="rId37" Type="http://schemas.openxmlformats.org/officeDocument/2006/relationships/image" Target="../media/image39.png"/><Relationship Id="rId40" Type="http://schemas.openxmlformats.org/officeDocument/2006/relationships/image" Target="../media/image42.png"/><Relationship Id="rId45" Type="http://schemas.openxmlformats.org/officeDocument/2006/relationships/image" Target="../media/image47.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jpeg"/><Relationship Id="rId28" Type="http://schemas.openxmlformats.org/officeDocument/2006/relationships/image" Target="../media/image30.jpeg"/><Relationship Id="rId36" Type="http://schemas.openxmlformats.org/officeDocument/2006/relationships/image" Target="../media/image38.png"/><Relationship Id="rId10" Type="http://schemas.openxmlformats.org/officeDocument/2006/relationships/image" Target="../media/image12.png"/><Relationship Id="rId19" Type="http://schemas.openxmlformats.org/officeDocument/2006/relationships/image" Target="../media/image21.gif"/><Relationship Id="rId31" Type="http://schemas.openxmlformats.org/officeDocument/2006/relationships/image" Target="../media/image33.png"/><Relationship Id="rId44" Type="http://schemas.openxmlformats.org/officeDocument/2006/relationships/image" Target="../media/image46.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jpeg"/><Relationship Id="rId22" Type="http://schemas.openxmlformats.org/officeDocument/2006/relationships/image" Target="../media/image24.jpeg"/><Relationship Id="rId27" Type="http://schemas.openxmlformats.org/officeDocument/2006/relationships/image" Target="../media/image29.jpeg"/><Relationship Id="rId30" Type="http://schemas.openxmlformats.org/officeDocument/2006/relationships/image" Target="../media/image32.png"/><Relationship Id="rId35" Type="http://schemas.openxmlformats.org/officeDocument/2006/relationships/image" Target="../media/image37.png"/><Relationship Id="rId43" Type="http://schemas.openxmlformats.org/officeDocument/2006/relationships/image" Target="../media/image45.png"/><Relationship Id="rId48" Type="http://schemas.openxmlformats.org/officeDocument/2006/relationships/image" Target="../media/image50.png"/></Relationships>
</file>

<file path=ppt/slides/_rels/slide2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wmf"/></Relationships>
</file>

<file path=ppt/slides/_rels/slide4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438400"/>
            <a:ext cx="8610600" cy="1470025"/>
          </a:xfrm>
        </p:spPr>
        <p:txBody>
          <a:bodyPr/>
          <a:lstStyle/>
          <a:p>
            <a:r>
              <a:rPr lang="en-US" dirty="0" smtClean="0"/>
              <a:t>Behavior-Driven Development</a:t>
            </a:r>
            <a:endParaRPr lang="en-US" dirty="0"/>
          </a:p>
        </p:txBody>
      </p:sp>
      <p:pic>
        <p:nvPicPr>
          <p:cNvPr id="4" name="Picture 3" descr="MVP_FullColor_ForScreen.png"/>
          <p:cNvPicPr>
            <a:picLocks noChangeAspect="1"/>
          </p:cNvPicPr>
          <p:nvPr/>
        </p:nvPicPr>
        <p:blipFill>
          <a:blip r:embed="rId2" cstate="print"/>
          <a:stretch>
            <a:fillRect/>
          </a:stretch>
        </p:blipFill>
        <p:spPr>
          <a:xfrm>
            <a:off x="7543800" y="5150224"/>
            <a:ext cx="819064" cy="1285506"/>
          </a:xfrm>
          <a:prstGeom prst="rect">
            <a:avLst/>
          </a:prstGeom>
          <a:effectLst>
            <a:outerShdw blurRad="50800" dist="38100" dir="2700000" algn="tl" rotWithShape="0">
              <a:prstClr val="black">
                <a:alpha val="40000"/>
              </a:prstClr>
            </a:outerShdw>
          </a:effectLst>
        </p:spPr>
      </p:pic>
      <p:sp>
        <p:nvSpPr>
          <p:cNvPr id="6" name="Title 1"/>
          <p:cNvSpPr txBox="1">
            <a:spLocks/>
          </p:cNvSpPr>
          <p:nvPr/>
        </p:nvSpPr>
        <p:spPr>
          <a:xfrm>
            <a:off x="228600" y="4305300"/>
            <a:ext cx="8305800" cy="2362200"/>
          </a:xfrm>
          <a:prstGeom prst="rect">
            <a:avLst/>
          </a:prstGeom>
        </p:spPr>
        <p:txBody>
          <a:bodyPr vert="horz" lIns="45720" rIns="45720" anchor="ctr">
            <a:normAutofit fontScale="77500" lnSpcReduction="200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rPr>
              <a:t>Steve Bohlen</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chemeClr val="bg1">
                    <a:lumMod val="85000"/>
                  </a:schemeClr>
                </a:solidFill>
                <a:latin typeface="+mj-lt"/>
                <a:ea typeface="+mj-ea"/>
                <a:cs typeface="+mj-cs"/>
              </a:rPr>
              <a:t>Senior Software Engineer</a:t>
            </a:r>
          </a:p>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lumMod val="85000"/>
                  </a:schemeClr>
                </a:solidFill>
                <a:effectLst/>
                <a:uLnTx/>
                <a:uFillTx/>
                <a:latin typeface="+mj-lt"/>
                <a:ea typeface="+mj-ea"/>
                <a:cs typeface="+mj-cs"/>
              </a:rPr>
              <a:t>SpringSource</a:t>
            </a:r>
            <a:r>
              <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rPr>
              <a:t>/VMware</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chemeClr val="bg1">
                    <a:lumMod val="85000"/>
                  </a:schemeClr>
                </a:solidFill>
                <a:latin typeface="+mj-lt"/>
                <a:ea typeface="+mj-ea"/>
                <a:cs typeface="+mj-cs"/>
              </a:rPr>
              <a:t>E-Mail: sbohlen@gmail.com</a:t>
            </a:r>
          </a:p>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rPr>
              <a:t>Blog: http://blog.unhandled-exceptions.com</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chemeClr val="bg1">
                    <a:lumMod val="85000"/>
                  </a:schemeClr>
                </a:solidFill>
                <a:latin typeface="+mj-lt"/>
                <a:ea typeface="+mj-ea"/>
                <a:cs typeface="+mj-cs"/>
              </a:rPr>
              <a:t>Twitter: @</a:t>
            </a:r>
            <a:r>
              <a:rPr lang="en-US" sz="3200" dirty="0" err="1" smtClean="0">
                <a:solidFill>
                  <a:schemeClr val="bg1">
                    <a:lumMod val="85000"/>
                  </a:schemeClr>
                </a:solidFill>
                <a:latin typeface="+mj-lt"/>
                <a:ea typeface="+mj-ea"/>
                <a:cs typeface="+mj-cs"/>
              </a:rPr>
              <a:t>sbohlen</a:t>
            </a:r>
            <a:endParaRPr kumimoji="0" lang="en-US" sz="3200" b="0" i="0" u="none" strike="noStrike" kern="1200" cap="none" spc="0" normalizeH="0" baseline="0" noProof="0" dirty="0">
              <a:ln>
                <a:noFill/>
              </a:ln>
              <a:solidFill>
                <a:schemeClr val="bg1">
                  <a:lumMod val="85000"/>
                </a:schemeClr>
              </a:solidFill>
              <a:effectLst/>
              <a:uLnTx/>
              <a:uFillTx/>
              <a:latin typeface="+mj-lt"/>
              <a:ea typeface="+mj-ea"/>
              <a:cs typeface="+mj-cs"/>
            </a:endParaRPr>
          </a:p>
        </p:txBody>
      </p:sp>
      <p:sp>
        <p:nvSpPr>
          <p:cNvPr id="5" name="Subtitle 2"/>
          <p:cNvSpPr>
            <a:spLocks noGrp="1"/>
          </p:cNvSpPr>
          <p:nvPr>
            <p:ph type="subTitle" idx="1"/>
          </p:nvPr>
        </p:nvSpPr>
        <p:spPr>
          <a:xfrm>
            <a:off x="152400" y="3429000"/>
            <a:ext cx="8763000" cy="914400"/>
          </a:xfrm>
        </p:spPr>
        <p:txBody>
          <a:bodyPr>
            <a:normAutofit/>
          </a:bodyPr>
          <a:lstStyle/>
          <a:p>
            <a:r>
              <a:rPr lang="en-US" dirty="0" smtClean="0">
                <a:solidFill>
                  <a:schemeClr val="bg1">
                    <a:lumMod val="85000"/>
                  </a:schemeClr>
                </a:solidFill>
              </a:rPr>
              <a:t>Turning User Stories into Executable Specifications</a:t>
            </a:r>
            <a:endParaRPr lang="en-US" dirty="0">
              <a:solidFill>
                <a:schemeClr val="bg1">
                  <a:lumMod val="85000"/>
                </a:schemeClr>
              </a:solidFill>
            </a:endParaRPr>
          </a:p>
        </p:txBody>
      </p:sp>
    </p:spTree>
    <p:extLst>
      <p:ext uri="{BB962C8B-B14F-4D97-AF65-F5344CB8AC3E}">
        <p14:creationId xmlns:p14="http://schemas.microsoft.com/office/powerpoint/2010/main" val="36688086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txBox="1">
            <a:spLocks/>
          </p:cNvSpPr>
          <p:nvPr/>
        </p:nvSpPr>
        <p:spPr>
          <a:xfrm>
            <a:off x="457200" y="1981200"/>
            <a:ext cx="8229600" cy="4495800"/>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lumMod val="85000"/>
                  </a:schemeClr>
                </a:solidFill>
              </a:rPr>
              <a:t>Understanding User Stories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lumMod val="85000"/>
                  </a:schemeClr>
                </a:solidFill>
              </a:rPr>
              <a:t>What’s Wrong with Unit Tests?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lumMod val="85000"/>
                  </a:schemeClr>
                </a:solidFill>
              </a:rPr>
              <a:t>Understanding Behavior-Driven Development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solidFill>
                  <a:schemeClr val="bg1">
                    <a:lumMod val="85000"/>
                  </a:schemeClr>
                </a:solidFill>
              </a:rPr>
              <a:t>Exploring BDD Techniques</a:t>
            </a:r>
          </a:p>
          <a:p>
            <a:pPr marL="342900" indent="-342900">
              <a:spcBef>
                <a:spcPct val="20000"/>
              </a:spcBef>
              <a:buFont typeface="Arial" pitchFamily="34" charset="0"/>
              <a:buChar char="•"/>
              <a:defRPr/>
            </a:pPr>
            <a:r>
              <a:rPr lang="en-US" sz="3200" dirty="0" smtClean="0">
                <a:solidFill>
                  <a:schemeClr val="bg1">
                    <a:lumMod val="85000"/>
                  </a:schemeClr>
                </a:solidFill>
              </a:rPr>
              <a:t>Exploring BDD Tools</a:t>
            </a:r>
          </a:p>
          <a:p>
            <a:pPr marL="342900" indent="-342900">
              <a:spcBef>
                <a:spcPct val="20000"/>
              </a:spcBef>
              <a:buFont typeface="Arial" pitchFamily="34" charset="0"/>
              <a:buChar char="•"/>
              <a:defRPr/>
            </a:pPr>
            <a:r>
              <a:rPr lang="en-US" sz="3200" dirty="0" smtClean="0">
                <a:solidFill>
                  <a:schemeClr val="bg1">
                    <a:lumMod val="85000"/>
                  </a:schemeClr>
                </a:solidFill>
              </a:rPr>
              <a:t>Resources to Learn more</a:t>
            </a:r>
          </a:p>
          <a:p>
            <a:pPr marL="342900" indent="-342900">
              <a:spcBef>
                <a:spcPct val="20000"/>
              </a:spcBef>
              <a:buFont typeface="Arial" pitchFamily="34" charset="0"/>
              <a:buChar char="•"/>
              <a:defRPr/>
            </a:pPr>
            <a:r>
              <a:rPr lang="en-US" sz="3200" dirty="0" smtClean="0">
                <a:solidFill>
                  <a:schemeClr val="bg1">
                    <a:lumMod val="85000"/>
                  </a:schemeClr>
                </a:solidFill>
              </a:rPr>
              <a:t>Q+A</a:t>
            </a:r>
          </a:p>
          <a:p>
            <a:pPr marL="342900" indent="-342900">
              <a:spcBef>
                <a:spcPct val="20000"/>
              </a:spcBef>
              <a:buFont typeface="Arial" pitchFamily="34" charset="0"/>
              <a:buChar char="•"/>
              <a:defRPr/>
            </a:pPr>
            <a:endParaRPr kumimoji="0" lang="en-US" sz="2900" b="0" i="0" u="none" strike="noStrike" kern="1200" cap="none" spc="0" normalizeH="0" baseline="0" noProof="0" dirty="0">
              <a:ln>
                <a:noFill/>
              </a:ln>
              <a:solidFill>
                <a:srgbClr val="FFC000"/>
              </a:solidFill>
              <a:effectLst/>
              <a:uLnTx/>
              <a:uFillTx/>
              <a:latin typeface="+mn-lt"/>
              <a:ea typeface="+mn-ea"/>
              <a:cs typeface="+mn-cs"/>
            </a:endParaRPr>
          </a:p>
        </p:txBody>
      </p:sp>
    </p:spTree>
    <p:extLst>
      <p:ext uri="{BB962C8B-B14F-4D97-AF65-F5344CB8AC3E}">
        <p14:creationId xmlns:p14="http://schemas.microsoft.com/office/powerpoint/2010/main" val="61099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6600"/>
            <a:ext cx="8229600" cy="914400"/>
          </a:xfrm>
        </p:spPr>
        <p:txBody>
          <a:bodyPr>
            <a:normAutofit/>
          </a:bodyPr>
          <a:lstStyle/>
          <a:p>
            <a:r>
              <a:rPr lang="en-US" dirty="0" smtClean="0"/>
              <a:t>Understanding User Stories</a:t>
            </a:r>
            <a:endParaRPr lang="en-US" dirty="0"/>
          </a:p>
        </p:txBody>
      </p:sp>
    </p:spTree>
    <p:extLst>
      <p:ext uri="{BB962C8B-B14F-4D97-AF65-F5344CB8AC3E}">
        <p14:creationId xmlns:p14="http://schemas.microsoft.com/office/powerpoint/2010/main" val="641552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Stories</a:t>
            </a:r>
            <a:endParaRPr lang="en-US" dirty="0"/>
          </a:p>
        </p:txBody>
      </p:sp>
      <p:sp>
        <p:nvSpPr>
          <p:cNvPr id="3" name="Content Placeholder 2"/>
          <p:cNvSpPr>
            <a:spLocks noGrp="1"/>
          </p:cNvSpPr>
          <p:nvPr>
            <p:ph idx="1"/>
          </p:nvPr>
        </p:nvSpPr>
        <p:spPr/>
        <p:txBody>
          <a:bodyPr/>
          <a:lstStyle/>
          <a:p>
            <a:r>
              <a:rPr lang="en-US" dirty="0" smtClean="0">
                <a:solidFill>
                  <a:schemeClr val="bg1">
                    <a:lumMod val="85000"/>
                  </a:schemeClr>
                </a:solidFill>
              </a:rPr>
              <a:t>A </a:t>
            </a:r>
            <a:r>
              <a:rPr lang="en-US" i="1" dirty="0" smtClean="0">
                <a:solidFill>
                  <a:schemeClr val="bg1">
                    <a:lumMod val="85000"/>
                  </a:schemeClr>
                </a:solidFill>
              </a:rPr>
              <a:t>high leve</a:t>
            </a:r>
            <a:r>
              <a:rPr lang="en-US" i="1" dirty="0">
                <a:solidFill>
                  <a:schemeClr val="bg1">
                    <a:lumMod val="85000"/>
                  </a:schemeClr>
                </a:solidFill>
              </a:rPr>
              <a:t>l</a:t>
            </a:r>
            <a:r>
              <a:rPr lang="en-US" dirty="0" smtClean="0">
                <a:solidFill>
                  <a:schemeClr val="bg1">
                    <a:lumMod val="85000"/>
                  </a:schemeClr>
                </a:solidFill>
              </a:rPr>
              <a:t> description of system behavior</a:t>
            </a:r>
          </a:p>
          <a:p>
            <a:r>
              <a:rPr lang="en-US" dirty="0" smtClean="0">
                <a:solidFill>
                  <a:schemeClr val="bg1">
                    <a:lumMod val="85000"/>
                  </a:schemeClr>
                </a:solidFill>
              </a:rPr>
              <a:t>A </a:t>
            </a:r>
            <a:r>
              <a:rPr lang="en-US" i="1" dirty="0" smtClean="0">
                <a:solidFill>
                  <a:schemeClr val="bg1">
                    <a:lumMod val="85000"/>
                  </a:schemeClr>
                </a:solidFill>
              </a:rPr>
              <a:t>placeholder</a:t>
            </a:r>
            <a:r>
              <a:rPr lang="en-US" dirty="0" smtClean="0">
                <a:solidFill>
                  <a:schemeClr val="bg1">
                    <a:lumMod val="85000"/>
                  </a:schemeClr>
                </a:solidFill>
              </a:rPr>
              <a:t> for a future conversation</a:t>
            </a:r>
          </a:p>
          <a:p>
            <a:r>
              <a:rPr lang="en-US" dirty="0" smtClean="0">
                <a:solidFill>
                  <a:schemeClr val="bg1">
                    <a:lumMod val="85000"/>
                  </a:schemeClr>
                </a:solidFill>
              </a:rPr>
              <a:t>A unit of </a:t>
            </a:r>
            <a:r>
              <a:rPr lang="en-US" i="1" dirty="0" smtClean="0">
                <a:solidFill>
                  <a:schemeClr val="bg1">
                    <a:lumMod val="85000"/>
                  </a:schemeClr>
                </a:solidFill>
              </a:rPr>
              <a:t>estimable</a:t>
            </a:r>
            <a:r>
              <a:rPr lang="en-US" dirty="0" smtClean="0">
                <a:solidFill>
                  <a:schemeClr val="bg1">
                    <a:lumMod val="85000"/>
                  </a:schemeClr>
                </a:solidFill>
              </a:rPr>
              <a:t> and </a:t>
            </a:r>
            <a:r>
              <a:rPr lang="en-US" i="1" dirty="0" smtClean="0">
                <a:solidFill>
                  <a:schemeClr val="bg1">
                    <a:lumMod val="85000"/>
                  </a:schemeClr>
                </a:solidFill>
              </a:rPr>
              <a:t>negotiable</a:t>
            </a:r>
            <a:r>
              <a:rPr lang="en-US" dirty="0" smtClean="0">
                <a:solidFill>
                  <a:schemeClr val="bg1">
                    <a:lumMod val="85000"/>
                  </a:schemeClr>
                </a:solidFill>
              </a:rPr>
              <a:t> work</a:t>
            </a:r>
            <a:endParaRPr lang="en-US" dirty="0">
              <a:solidFill>
                <a:schemeClr val="bg1">
                  <a:lumMod val="85000"/>
                </a:schemeClr>
              </a:solidFill>
            </a:endParaRPr>
          </a:p>
        </p:txBody>
      </p:sp>
    </p:spTree>
    <p:extLst>
      <p:ext uri="{BB962C8B-B14F-4D97-AF65-F5344CB8AC3E}">
        <p14:creationId xmlns:p14="http://schemas.microsoft.com/office/powerpoint/2010/main" val="270213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Story Template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8533" y="1828800"/>
            <a:ext cx="5926667"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40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User Story</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362200"/>
            <a:ext cx="609600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252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User Story</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514600"/>
            <a:ext cx="5486400" cy="342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890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User Story</a:t>
            </a:r>
            <a:endParaRPr lang="en-US" dirty="0"/>
          </a:p>
        </p:txBody>
      </p:sp>
      <p:grpSp>
        <p:nvGrpSpPr>
          <p:cNvPr id="4" name="Group 3"/>
          <p:cNvGrpSpPr/>
          <p:nvPr/>
        </p:nvGrpSpPr>
        <p:grpSpPr>
          <a:xfrm>
            <a:off x="2057400" y="2514600"/>
            <a:ext cx="4762500" cy="2933700"/>
            <a:chOff x="2057400" y="2514600"/>
            <a:chExt cx="4762500" cy="293370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590800"/>
              <a:ext cx="4762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52006" y="2514600"/>
              <a:ext cx="4629794" cy="2400657"/>
            </a:xfrm>
            <a:prstGeom prst="rect">
              <a:avLst/>
            </a:prstGeom>
            <a:noFill/>
          </p:spPr>
          <p:txBody>
            <a:bodyPr wrap="none" rtlCol="0">
              <a:spAutoFit/>
            </a:bodyPr>
            <a:lstStyle/>
            <a:p>
              <a:r>
                <a:rPr lang="en-US" sz="3000" b="1" dirty="0" smtClean="0">
                  <a:latin typeface="CityBlueprint" pitchFamily="2" charset="2"/>
                </a:rPr>
                <a:t>Managing Orders</a:t>
              </a:r>
            </a:p>
            <a:p>
              <a:endParaRPr lang="en-US" sz="3000" b="1" dirty="0" smtClean="0">
                <a:latin typeface="CityBlueprint" pitchFamily="2" charset="2"/>
              </a:endParaRPr>
            </a:p>
            <a:p>
              <a:r>
                <a:rPr lang="en-US" sz="3000" b="1" dirty="0" smtClean="0">
                  <a:latin typeface="CityBlueprint" pitchFamily="2" charset="2"/>
                </a:rPr>
                <a:t>As a Customer</a:t>
              </a:r>
            </a:p>
            <a:p>
              <a:r>
                <a:rPr lang="en-US" sz="3000" b="1" dirty="0" smtClean="0">
                  <a:latin typeface="CityBlueprint" pitchFamily="2" charset="2"/>
                </a:rPr>
                <a:t>I want to Manage my orders</a:t>
              </a:r>
            </a:p>
            <a:p>
              <a:r>
                <a:rPr lang="en-US" sz="3000" b="1" dirty="0" smtClean="0">
                  <a:latin typeface="CityBlueprint" pitchFamily="2" charset="2"/>
                </a:rPr>
                <a:t>So that I can purchase products.</a:t>
              </a:r>
              <a:endParaRPr lang="en-US" sz="3000" b="1" dirty="0">
                <a:latin typeface="CityBlueprint" pitchFamily="2" charset="2"/>
              </a:endParaRPr>
            </a:p>
          </p:txBody>
        </p:sp>
      </p:grpSp>
    </p:spTree>
    <p:extLst>
      <p:ext uri="{BB962C8B-B14F-4D97-AF65-F5344CB8AC3E}">
        <p14:creationId xmlns:p14="http://schemas.microsoft.com/office/powerpoint/2010/main" val="1653809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Story Planning</a:t>
            </a:r>
            <a:endParaRPr 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9668" y="2524125"/>
            <a:ext cx="4141932" cy="2733675"/>
          </a:xfrm>
          <a:prstGeom prst="rect">
            <a:avLst/>
          </a:prstGeom>
          <a:ln>
            <a:noFill/>
          </a:ln>
          <a:effectLst>
            <a:reflection blurRad="12700" stA="30000" endPos="30000" dist="5000" dir="5400000" sy="-100000" algn="bl" rotWithShape="0"/>
          </a:effectLst>
          <a:scene3d>
            <a:camera prst="perspectiveContrastingLeftFacing">
              <a:rot lat="300000" lon="1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0"/>
            <a:ext cx="4876800" cy="36576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73741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6600"/>
            <a:ext cx="8229600" cy="914400"/>
          </a:xfrm>
        </p:spPr>
        <p:txBody>
          <a:bodyPr>
            <a:normAutofit/>
          </a:bodyPr>
          <a:lstStyle/>
          <a:p>
            <a:r>
              <a:rPr lang="en-US" dirty="0" smtClean="0"/>
              <a:t>What’s Wrong with Unit Tests?</a:t>
            </a:r>
            <a:endParaRPr lang="en-US" dirty="0"/>
          </a:p>
        </p:txBody>
      </p:sp>
    </p:spTree>
    <p:extLst>
      <p:ext uri="{BB962C8B-B14F-4D97-AF65-F5344CB8AC3E}">
        <p14:creationId xmlns:p14="http://schemas.microsoft.com/office/powerpoint/2010/main" val="3434011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Professionals Test their Work</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742" y="2819400"/>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9880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a:xfrm>
            <a:off x="285750" y="69758"/>
            <a:ext cx="8686799" cy="1129777"/>
          </a:xfrm>
          <a:prstGeom prst="roundRect">
            <a:avLst/>
          </a:prstGeom>
          <a:solidFill>
            <a:schemeClr val="tx1"/>
          </a:solidFill>
          <a:ln>
            <a:solidFill>
              <a:srgbClr val="7030A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5814" y="254303"/>
            <a:ext cx="1107509" cy="693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0651" y="427060"/>
            <a:ext cx="1239026" cy="462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9274" y="424072"/>
            <a:ext cx="1726809" cy="43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5102" y="386260"/>
            <a:ext cx="1173347" cy="481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9" descr="http://www.stlouisdayofdotnet.com/2012/Media/Default/Sponsors/microsof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2403" y="391861"/>
            <a:ext cx="1463438" cy="536594"/>
          </a:xfrm>
          <a:prstGeom prst="rect">
            <a:avLst/>
          </a:prstGeom>
          <a:noFill/>
          <a:extLst>
            <a:ext uri="{909E8E84-426E-40DD-AFC4-6F175D3DCCD1}">
              <a14:hiddenFill xmlns:a14="http://schemas.microsoft.com/office/drawing/2010/main">
                <a:solidFill>
                  <a:srgbClr val="FFFFFF"/>
                </a:solidFill>
              </a14:hiddenFill>
            </a:ext>
          </a:extLst>
        </p:spPr>
      </p:pic>
      <p:sp>
        <p:nvSpPr>
          <p:cNvPr id="42" name="Title 1"/>
          <p:cNvSpPr txBox="1">
            <a:spLocks/>
          </p:cNvSpPr>
          <p:nvPr/>
        </p:nvSpPr>
        <p:spPr>
          <a:xfrm>
            <a:off x="424589" y="117439"/>
            <a:ext cx="1521028" cy="429937"/>
          </a:xfrm>
          <a:prstGeom prst="rect">
            <a:avLst/>
          </a:prstGeom>
        </p:spPr>
        <p:txBody>
          <a:bodyPr lIns="68586" tIns="34294" rIns="68586" bIns="34294"/>
          <a:lstStyle>
            <a:lvl1pPr algn="l" defTabSz="914363" rtl="0" eaLnBrk="1" latinLnBrk="0" hangingPunct="1">
              <a:lnSpc>
                <a:spcPct val="90000"/>
              </a:lnSpc>
              <a:spcBef>
                <a:spcPct val="0"/>
              </a:spcBef>
              <a:buNone/>
              <a:defRPr lang="en-US" sz="5400" b="0" kern="1200" cap="none" spc="-100" baseline="0" dirty="0" smtClean="0">
                <a:ln w="3175">
                  <a:noFill/>
                </a:ln>
                <a:gradFill>
                  <a:gsLst>
                    <a:gs pos="0">
                      <a:schemeClr val="tx2"/>
                    </a:gs>
                    <a:gs pos="86000">
                      <a:schemeClr val="tx2"/>
                    </a:gs>
                  </a:gsLst>
                  <a:lin ang="5400000" scaled="0"/>
                </a:gradFill>
                <a:effectLst/>
                <a:latin typeface="Segoe UI Light" pitchFamily="34" charset="0"/>
                <a:ea typeface="+mn-ea"/>
                <a:cs typeface="Arial" charset="0"/>
              </a:defRPr>
            </a:lvl1pPr>
          </a:lstStyle>
          <a:p>
            <a:r>
              <a:rPr sz="2000" b="1" spc="-70">
                <a:solidFill>
                  <a:prstClr val="black">
                    <a:lumMod val="50000"/>
                  </a:prstClr>
                </a:solidFill>
                <a:effectLst>
                  <a:outerShdw blurRad="38100" dist="38100" dir="2700000" algn="tl">
                    <a:srgbClr val="000000">
                      <a:alpha val="43137"/>
                    </a:srgbClr>
                  </a:outerShdw>
                </a:effectLst>
                <a:ea typeface="Segoe UI" pitchFamily="34" charset="0"/>
                <a:cs typeface="Segoe UI" pitchFamily="34" charset="0"/>
              </a:rPr>
              <a:t>Platinum Sponsors</a:t>
            </a:r>
          </a:p>
        </p:txBody>
      </p:sp>
      <p:sp>
        <p:nvSpPr>
          <p:cNvPr id="40" name="Rounded Rectangle 39"/>
          <p:cNvSpPr/>
          <p:nvPr/>
        </p:nvSpPr>
        <p:spPr>
          <a:xfrm>
            <a:off x="285750" y="5662977"/>
            <a:ext cx="8686799" cy="1112569"/>
          </a:xfrm>
          <a:prstGeom prst="roundRect">
            <a:avLst/>
          </a:prstGeom>
          <a:solidFill>
            <a:schemeClr val="tx1"/>
          </a:solidFill>
          <a:ln>
            <a:solidFill>
              <a:srgbClr val="7030A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026" name="Picture 2" descr="http://www.stlouisdayofdotnet.com/2012/Media/Default/Sponsors/discountasp.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94186" y="5733661"/>
            <a:ext cx="757763" cy="5405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stlouisdayofdotnet.com/2012/Media/Default/Sponsors/logicnp.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2593" y="6170395"/>
            <a:ext cx="1393879" cy="4206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stlouisdayofdotnet.com/2012/Media/Default/Sponsors/pluralsigh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4650" y="6257820"/>
            <a:ext cx="1290670" cy="44778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stlouisdayofdotnet.com/2012/Media/Default/Sponsors/TransITions.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15050" y="5696058"/>
            <a:ext cx="1051931" cy="50636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stlouisdayofdotnet.com/2012/Media/Default/Sponsors/stackoverflow.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27843" y="6053589"/>
            <a:ext cx="1689279" cy="635067"/>
          </a:xfrm>
          <a:prstGeom prst="rect">
            <a:avLst/>
          </a:prstGeom>
          <a:noFill/>
          <a:extLst>
            <a:ext uri="{909E8E84-426E-40DD-AFC4-6F175D3DCCD1}">
              <a14:hiddenFill xmlns:a14="http://schemas.microsoft.com/office/drawing/2010/main">
                <a:solidFill>
                  <a:srgbClr val="FFFFFF"/>
                </a:solidFill>
              </a14:hiddenFill>
            </a:ext>
          </a:extLst>
        </p:spPr>
      </p:pic>
      <p:sp>
        <p:nvSpPr>
          <p:cNvPr id="53" name="Title 1"/>
          <p:cNvSpPr txBox="1">
            <a:spLocks/>
          </p:cNvSpPr>
          <p:nvPr/>
        </p:nvSpPr>
        <p:spPr>
          <a:xfrm>
            <a:off x="360656" y="5718734"/>
            <a:ext cx="1437029" cy="303592"/>
          </a:xfrm>
          <a:prstGeom prst="rect">
            <a:avLst/>
          </a:prstGeom>
        </p:spPr>
        <p:txBody>
          <a:bodyPr lIns="68586" tIns="34294" rIns="68586" bIns="34294"/>
          <a:lstStyle>
            <a:lvl1pPr algn="l" defTabSz="914363" rtl="0" eaLnBrk="1" latinLnBrk="0" hangingPunct="1">
              <a:lnSpc>
                <a:spcPct val="90000"/>
              </a:lnSpc>
              <a:spcBef>
                <a:spcPct val="0"/>
              </a:spcBef>
              <a:buNone/>
              <a:defRPr lang="en-US" sz="5400" b="0" kern="1200" cap="none" spc="-100" baseline="0" dirty="0" smtClean="0">
                <a:ln w="3175">
                  <a:noFill/>
                </a:ln>
                <a:gradFill>
                  <a:gsLst>
                    <a:gs pos="0">
                      <a:schemeClr val="tx2"/>
                    </a:gs>
                    <a:gs pos="86000">
                      <a:schemeClr val="tx2"/>
                    </a:gs>
                  </a:gsLst>
                  <a:lin ang="5400000" scaled="0"/>
                </a:gradFill>
                <a:effectLst/>
                <a:latin typeface="Segoe UI Light" pitchFamily="34" charset="0"/>
                <a:ea typeface="+mn-ea"/>
                <a:cs typeface="Arial" charset="0"/>
              </a:defRPr>
            </a:lvl1pPr>
          </a:lstStyle>
          <a:p>
            <a:r>
              <a:rPr sz="2000" b="1" spc="-70">
                <a:solidFill>
                  <a:prstClr val="black">
                    <a:lumMod val="50000"/>
                  </a:prstClr>
                </a:solidFill>
                <a:effectLst>
                  <a:outerShdw blurRad="38100" dist="38100" dir="2700000" algn="tl">
                    <a:srgbClr val="000000">
                      <a:alpha val="43137"/>
                    </a:srgbClr>
                  </a:outerShdw>
                </a:effectLst>
                <a:ea typeface="Segoe UI" pitchFamily="34" charset="0"/>
                <a:cs typeface="Segoe UI" pitchFamily="34" charset="0"/>
              </a:rPr>
              <a:t>Silver Sponsors</a:t>
            </a:r>
          </a:p>
        </p:txBody>
      </p:sp>
      <p:sp>
        <p:nvSpPr>
          <p:cNvPr id="39" name="Rounded Rectangle 38"/>
          <p:cNvSpPr/>
          <p:nvPr/>
        </p:nvSpPr>
        <p:spPr>
          <a:xfrm>
            <a:off x="275011" y="1342745"/>
            <a:ext cx="8686799" cy="4237099"/>
          </a:xfrm>
          <a:prstGeom prst="roundRect">
            <a:avLst/>
          </a:prstGeom>
          <a:solidFill>
            <a:schemeClr val="tx1"/>
          </a:solidFill>
          <a:ln>
            <a:solidFill>
              <a:srgbClr val="7030A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2" name="Picture 4" descr="http://www.stlouisdayofdotnet.com/2012/Media/Default/Sponsors/equifax.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05841" y="3788499"/>
            <a:ext cx="1381642" cy="41912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stlouisdayofdotnet.com/2012/Media/Default/Sponsors/architectnow.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6855" y="2500039"/>
            <a:ext cx="929359" cy="113588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ttp://www.stlouisdayofdotnet.com/2012/Media/Default/Sponsors/talentport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97685" y="1503907"/>
            <a:ext cx="1240244" cy="4960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http://www.stlouisdayofdotnet.com/2012/Media/Default/Sponsors/vantagelinks.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18579" y="2183041"/>
            <a:ext cx="619091" cy="87498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http://www.stlouisdayofdotnet.com/2012/Media/Default/Sponsors/ctp.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439842" y="5025887"/>
            <a:ext cx="1383764" cy="44280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4" descr="http://www.stlouisdayofdotnet.com/2012/Media/Default/Sponsors/kellymitchell.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32041" y="2850722"/>
            <a:ext cx="1689997" cy="28074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http://www.stlouisdayofdotnet.com/2012/Media/Default/Sponsors/daugherty.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82820" y="3756202"/>
            <a:ext cx="1149206" cy="54467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2" descr="http://www.stlouisdayofdotnet.com/2012/Media/Default/Sponsors/componentone.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128123" y="4405481"/>
            <a:ext cx="1559645" cy="47136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4" descr="http://www.stlouisdayofdotnet.com/2012/Media/Default/Sponsors/busyevent.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987621" y="2172433"/>
            <a:ext cx="554079" cy="56869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6" descr="http://www.stlouisdayofdotnet.com/2012/Media/Default/Sponsors/fastsearch.jp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401310" y="2771288"/>
            <a:ext cx="582211" cy="60550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8" descr="http://www.stlouisdayofdotnet.com/2012/Media/Default/Sponsors/washuit.jp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117195" y="3137088"/>
            <a:ext cx="914841" cy="70372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0" descr="http://www.stlouisdayofdotnet.com/2012/Media/Default/Sponsors/AdvancedResources.jp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81098" y="5023678"/>
            <a:ext cx="1369637" cy="45479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4" descr="http://www.stlouisdayofdotnet.com/2012/Media/Default/Sponsors/preferredresources.jp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581881" y="4948446"/>
            <a:ext cx="1501871" cy="51063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8" descr="http://www.stlouisdayofdotnet.com/2012/Media/Default/Sponsors/ungerboeck.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56854" y="3737970"/>
            <a:ext cx="1324568" cy="54882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0" descr="http://www.stlouisdayofdotnet.com/2012/Media/Default/Sponsors/byrne-software.jp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668741" y="2447102"/>
            <a:ext cx="983810" cy="48359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2" descr="http://www.stlouisdayofdotnet.com/2012/Media/Default/Sponsors/PerceptiveSoftware.jp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122555" y="1447800"/>
            <a:ext cx="1911275" cy="67570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4" descr="http://www.stlouisdayofdotnet.com/2012/Media/Default/Sponsors/LRS.jp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8083751" y="1622936"/>
            <a:ext cx="619644" cy="608774"/>
          </a:xfrm>
          <a:prstGeom prst="rect">
            <a:avLst/>
          </a:prstGeom>
          <a:noFill/>
          <a:extLst>
            <a:ext uri="{909E8E84-426E-40DD-AFC4-6F175D3DCCD1}">
              <a14:hiddenFill xmlns:a14="http://schemas.microsoft.com/office/drawing/2010/main">
                <a:solidFill>
                  <a:srgbClr val="FFFFFF"/>
                </a:solidFill>
              </a14:hiddenFill>
            </a:ext>
          </a:extLst>
        </p:spPr>
      </p:pic>
      <p:sp>
        <p:nvSpPr>
          <p:cNvPr id="41" name="Title 1"/>
          <p:cNvSpPr txBox="1">
            <a:spLocks/>
          </p:cNvSpPr>
          <p:nvPr/>
        </p:nvSpPr>
        <p:spPr>
          <a:xfrm>
            <a:off x="478631" y="1450550"/>
            <a:ext cx="1387342" cy="457200"/>
          </a:xfrm>
          <a:prstGeom prst="rect">
            <a:avLst/>
          </a:prstGeom>
        </p:spPr>
        <p:txBody>
          <a:bodyPr lIns="68586" tIns="34294" rIns="68586" bIns="34294"/>
          <a:lstStyle>
            <a:lvl1pPr algn="l" defTabSz="914363" rtl="0" eaLnBrk="1" latinLnBrk="0" hangingPunct="1">
              <a:lnSpc>
                <a:spcPct val="90000"/>
              </a:lnSpc>
              <a:spcBef>
                <a:spcPct val="0"/>
              </a:spcBef>
              <a:buNone/>
              <a:defRPr lang="en-US" sz="5400" b="0" kern="1200" cap="none" spc="-100" baseline="0" dirty="0" smtClean="0">
                <a:ln w="3175">
                  <a:noFill/>
                </a:ln>
                <a:gradFill>
                  <a:gsLst>
                    <a:gs pos="0">
                      <a:schemeClr val="tx2"/>
                    </a:gs>
                    <a:gs pos="86000">
                      <a:schemeClr val="tx2"/>
                    </a:gs>
                  </a:gsLst>
                  <a:lin ang="5400000" scaled="0"/>
                </a:gradFill>
                <a:effectLst/>
                <a:latin typeface="Segoe UI Light" pitchFamily="34" charset="0"/>
                <a:ea typeface="+mn-ea"/>
                <a:cs typeface="Arial" charset="0"/>
              </a:defRPr>
            </a:lvl1pPr>
          </a:lstStyle>
          <a:p>
            <a:r>
              <a:rPr sz="2000" b="1" spc="-70">
                <a:solidFill>
                  <a:prstClr val="black">
                    <a:lumMod val="50000"/>
                  </a:prstClr>
                </a:solidFill>
                <a:effectLst>
                  <a:outerShdw blurRad="38100" dist="38100" dir="2700000" algn="tl">
                    <a:srgbClr val="000000">
                      <a:alpha val="43137"/>
                    </a:srgbClr>
                  </a:outerShdw>
                </a:effectLst>
                <a:ea typeface="Segoe UI" pitchFamily="34" charset="0"/>
                <a:cs typeface="Segoe UI" pitchFamily="34" charset="0"/>
              </a:rPr>
              <a:t>Gold Sponsors</a:t>
            </a:r>
          </a:p>
        </p:txBody>
      </p:sp>
      <p:pic>
        <p:nvPicPr>
          <p:cNvPr id="52" name="Picture 51" descr="http://www.stlouisdayofdotnet.com/2012/Media/Default/Sponsors/scottrade.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824472" y="2491371"/>
            <a:ext cx="1023360" cy="40934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6" descr="http://www.stlouisdayofdotnet.com/2012/Media/Default/Sponsors/MissouriState.png"/>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029226" y="1477308"/>
            <a:ext cx="1481279" cy="55514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32" descr="http://www.stlouisdayofdotnet.com/2012/Media/Default/Sponsors/infragistics.png"/>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050291" y="2217767"/>
            <a:ext cx="1555715" cy="47495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36" descr="http://www.stlouisdayofdotnet.com/2012/Media/Default/Sponsors/cait.gif"/>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030800" y="4169366"/>
            <a:ext cx="1632872" cy="54429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50" descr="http://www.stlouisdayofdotnet.com/2012/Media/Default/Sponsors/adaptivesg.jpg"/>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5155559" y="4559544"/>
            <a:ext cx="1354944" cy="35519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http://www.stlouisdayofdotnet.com/2012/Media/Default/Sponsors/centriq.png"/>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244205" y="3167040"/>
            <a:ext cx="910679" cy="55869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http://www.stlouisdayofdotnet.com/2012/Media/Default/Sponsors/TDKtechnologies.png"/>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737212" y="1490661"/>
            <a:ext cx="1035247" cy="559033"/>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www.stlouisdayofdotnet.com/2012/Media/Default/Sponsors/Twilio.png"/>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69442" y="4333238"/>
            <a:ext cx="1396532" cy="6206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www.stlouisdayofdotnet.com/2012/Media/Default/Sponsors/perficient.png"/>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23510" y="1866613"/>
            <a:ext cx="951617" cy="5561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www.stlouisdayofdotnet.com/2012/Media/Default/Sponsors/iBridge.png"/>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7573383" y="3123193"/>
            <a:ext cx="1104094" cy="56140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http://www.stlouisdayofdotnet.com/2012/Media/Default/Sponsors/powerdnn.png"/>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393925" y="2114875"/>
            <a:ext cx="1470216" cy="28424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http://www.stlouisdayofdotnet.com/2012/Media/Default/Sponsors/serversilo.png"/>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900570" y="3373628"/>
            <a:ext cx="800282" cy="36861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http://www.stlouisdayofdotnet.com/2012/Media/Default/Sponsors/nextgen-is.png"/>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6161064" y="3311906"/>
            <a:ext cx="1173292" cy="28399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http://www.stlouisdayofdotnet.com/2012/Media/Default/Sponsors/appdynamics.png"/>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5159489" y="3953928"/>
            <a:ext cx="1588220" cy="33317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www.stlouisdayofdotnet.com/2012/Media/Default/Sponsors/dotnetnuke.png"/>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3874554" y="5690691"/>
            <a:ext cx="1498492" cy="51916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www.stlouisdayofdotnet.com/2012/Media/Default/Sponsors/jacobsonstaffing.png"/>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7772458" y="5774645"/>
            <a:ext cx="1068575" cy="43455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www.stlouisdayofdotnet.com/2012/Media/Default/Sponsors/mindscape.png"/>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6886469" y="6348425"/>
            <a:ext cx="1081129" cy="30690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8" descr="http://www.stlouisdayofdotnet.com/2012/Media/Default/Sponsors/xiolink.jpg"/>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4134808" y="4290756"/>
            <a:ext cx="540361" cy="455345"/>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2" descr="http://www.stlouisdayofdotnet.com/2012/Media/Default/Sponsors/telerik.png"/>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2727882" y="4865541"/>
            <a:ext cx="1222852" cy="562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08251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Engineer-Think</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79420"/>
            <a:ext cx="6964106" cy="4649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0132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Unit-Test-Think</a:t>
            </a:r>
            <a:endParaRPr lang="en-US" dirty="0"/>
          </a:p>
        </p:txBody>
      </p:sp>
      <p:sp>
        <p:nvSpPr>
          <p:cNvPr id="3" name="Rounded Rectangle 2"/>
          <p:cNvSpPr/>
          <p:nvPr/>
        </p:nvSpPr>
        <p:spPr>
          <a:xfrm>
            <a:off x="609600" y="2286000"/>
            <a:ext cx="3352800" cy="1600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b="1" dirty="0" smtClean="0">
                <a:latin typeface="Courier New" pitchFamily="49" charset="0"/>
                <a:cs typeface="Courier New" pitchFamily="49" charset="0"/>
              </a:rPr>
              <a:t>public class Customer</a:t>
            </a:r>
          </a:p>
          <a:p>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	//…</a:t>
            </a:r>
          </a:p>
          <a:p>
            <a:r>
              <a:rPr lang="en-US" b="1" dirty="0">
                <a:latin typeface="Courier New" pitchFamily="49" charset="0"/>
                <a:cs typeface="Courier New" pitchFamily="49" charset="0"/>
              </a:rPr>
              <a:t>}</a:t>
            </a:r>
          </a:p>
        </p:txBody>
      </p:sp>
      <p:sp>
        <p:nvSpPr>
          <p:cNvPr id="4" name="Rounded Rectangle 3"/>
          <p:cNvSpPr/>
          <p:nvPr/>
        </p:nvSpPr>
        <p:spPr>
          <a:xfrm>
            <a:off x="4419600" y="3429000"/>
            <a:ext cx="4038600" cy="16002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b="1" dirty="0" smtClean="0">
                <a:latin typeface="Courier New" pitchFamily="49" charset="0"/>
                <a:cs typeface="Courier New" pitchFamily="49" charset="0"/>
              </a:rPr>
              <a:t>[</a:t>
            </a:r>
            <a:r>
              <a:rPr lang="en-US" b="1" dirty="0" err="1" smtClean="0">
                <a:latin typeface="Courier New" pitchFamily="49" charset="0"/>
                <a:cs typeface="Courier New" pitchFamily="49" charset="0"/>
              </a:rPr>
              <a:t>TestFixture</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public class </a:t>
            </a:r>
            <a:r>
              <a:rPr lang="en-US" b="1" dirty="0" err="1" smtClean="0">
                <a:latin typeface="Courier New" pitchFamily="49" charset="0"/>
                <a:cs typeface="Courier New" pitchFamily="49" charset="0"/>
              </a:rPr>
              <a:t>CustomerTests</a:t>
            </a:r>
            <a:endParaRPr lang="en-US" b="1" dirty="0" smtClean="0">
              <a:latin typeface="Courier New" pitchFamily="49" charset="0"/>
              <a:cs typeface="Courier New" pitchFamily="49" charset="0"/>
            </a:endParaRPr>
          </a:p>
          <a:p>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	//…</a:t>
            </a:r>
          </a:p>
          <a:p>
            <a:r>
              <a:rPr lang="en-US" b="1" dirty="0">
                <a:latin typeface="Courier New" pitchFamily="49" charset="0"/>
                <a:cs typeface="Courier New" pitchFamily="49" charset="0"/>
              </a:rPr>
              <a:t>}</a:t>
            </a:r>
          </a:p>
        </p:txBody>
      </p:sp>
    </p:spTree>
    <p:extLst>
      <p:ext uri="{BB962C8B-B14F-4D97-AF65-F5344CB8AC3E}">
        <p14:creationId xmlns:p14="http://schemas.microsoft.com/office/powerpoint/2010/main" val="312191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happened to this guy???</a:t>
            </a:r>
            <a:endParaRPr lang="en-US" dirty="0"/>
          </a:p>
        </p:txBody>
      </p:sp>
      <p:grpSp>
        <p:nvGrpSpPr>
          <p:cNvPr id="4" name="Group 3"/>
          <p:cNvGrpSpPr/>
          <p:nvPr/>
        </p:nvGrpSpPr>
        <p:grpSpPr>
          <a:xfrm>
            <a:off x="2057400" y="2514600"/>
            <a:ext cx="4762500" cy="2933700"/>
            <a:chOff x="2057400" y="2514600"/>
            <a:chExt cx="4762500" cy="293370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590800"/>
              <a:ext cx="4762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152006" y="2514600"/>
              <a:ext cx="4629794" cy="2400657"/>
            </a:xfrm>
            <a:prstGeom prst="rect">
              <a:avLst/>
            </a:prstGeom>
            <a:noFill/>
          </p:spPr>
          <p:txBody>
            <a:bodyPr wrap="none" rtlCol="0">
              <a:spAutoFit/>
            </a:bodyPr>
            <a:lstStyle/>
            <a:p>
              <a:r>
                <a:rPr lang="en-US" sz="3000" b="1" dirty="0" smtClean="0">
                  <a:latin typeface="CityBlueprint" pitchFamily="2" charset="2"/>
                </a:rPr>
                <a:t>Managing Orders</a:t>
              </a:r>
            </a:p>
            <a:p>
              <a:endParaRPr lang="en-US" sz="3000" b="1" dirty="0" smtClean="0">
                <a:latin typeface="CityBlueprint" pitchFamily="2" charset="2"/>
              </a:endParaRPr>
            </a:p>
            <a:p>
              <a:r>
                <a:rPr lang="en-US" sz="3000" b="1" dirty="0" smtClean="0">
                  <a:latin typeface="CityBlueprint" pitchFamily="2" charset="2"/>
                </a:rPr>
                <a:t>As a Customer</a:t>
              </a:r>
            </a:p>
            <a:p>
              <a:r>
                <a:rPr lang="en-US" sz="3000" b="1" dirty="0" smtClean="0">
                  <a:latin typeface="CityBlueprint" pitchFamily="2" charset="2"/>
                </a:rPr>
                <a:t>I want to Manage my orders</a:t>
              </a:r>
            </a:p>
            <a:p>
              <a:r>
                <a:rPr lang="en-US" sz="3000" b="1" dirty="0" smtClean="0">
                  <a:latin typeface="CityBlueprint" pitchFamily="2" charset="2"/>
                </a:rPr>
                <a:t>So that I can purchase products.</a:t>
              </a:r>
              <a:endParaRPr lang="en-US" sz="3000" b="1" dirty="0">
                <a:latin typeface="CityBlueprint" pitchFamily="2" charset="2"/>
              </a:endParaRPr>
            </a:p>
          </p:txBody>
        </p:sp>
      </p:grpSp>
    </p:spTree>
    <p:extLst>
      <p:ext uri="{BB962C8B-B14F-4D97-AF65-F5344CB8AC3E}">
        <p14:creationId xmlns:p14="http://schemas.microsoft.com/office/powerpoint/2010/main" val="16899888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6600"/>
            <a:ext cx="8229600" cy="914400"/>
          </a:xfrm>
        </p:spPr>
        <p:txBody>
          <a:bodyPr>
            <a:normAutofit fontScale="90000"/>
          </a:bodyPr>
          <a:lstStyle/>
          <a:p>
            <a:r>
              <a:rPr lang="en-US" dirty="0" smtClean="0"/>
              <a:t>Understanding</a:t>
            </a:r>
            <a:br>
              <a:rPr lang="en-US" dirty="0" smtClean="0"/>
            </a:br>
            <a:r>
              <a:rPr lang="en-US" dirty="0" smtClean="0"/>
              <a:t>Behavior-Driven Development</a:t>
            </a:r>
            <a:endParaRPr lang="en-US" dirty="0"/>
          </a:p>
        </p:txBody>
      </p:sp>
    </p:spTree>
    <p:extLst>
      <p:ext uri="{BB962C8B-B14F-4D97-AF65-F5344CB8AC3E}">
        <p14:creationId xmlns:p14="http://schemas.microsoft.com/office/powerpoint/2010/main" val="4247345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these People to Understand Us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438400"/>
            <a:ext cx="5334000" cy="359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66243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Without These People in the Way</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802" y="2152453"/>
            <a:ext cx="5607198" cy="437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3450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 what </a:t>
            </a:r>
            <a:r>
              <a:rPr lang="en-US" dirty="0" smtClean="0"/>
              <a:t>is BDD ?</a:t>
            </a:r>
            <a:endParaRPr lang="en-US" dirty="0"/>
          </a:p>
        </p:txBody>
      </p:sp>
      <p:sp>
        <p:nvSpPr>
          <p:cNvPr id="3" name="TextBox 2"/>
          <p:cNvSpPr txBox="1"/>
          <p:nvPr/>
        </p:nvSpPr>
        <p:spPr>
          <a:xfrm>
            <a:off x="304800" y="2057400"/>
            <a:ext cx="8530945" cy="4401205"/>
          </a:xfrm>
          <a:prstGeom prst="rect">
            <a:avLst/>
          </a:prstGeom>
          <a:noFill/>
        </p:spPr>
        <p:txBody>
          <a:bodyPr wrap="square" rtlCol="0">
            <a:spAutoFit/>
          </a:bodyPr>
          <a:lstStyle/>
          <a:p>
            <a:r>
              <a:rPr lang="en-US" sz="2800" b="1" dirty="0" smtClean="0">
                <a:solidFill>
                  <a:schemeClr val="bg1">
                    <a:lumMod val="85000"/>
                  </a:schemeClr>
                </a:solidFill>
              </a:rPr>
              <a:t>From Wikipedia</a:t>
            </a:r>
            <a:r>
              <a:rPr lang="en-US" sz="2800" b="1" dirty="0">
                <a:solidFill>
                  <a:schemeClr val="bg1">
                    <a:lumMod val="85000"/>
                  </a:schemeClr>
                </a:solidFill>
              </a:rPr>
              <a:t>: </a:t>
            </a:r>
            <a:endParaRPr lang="en-US" sz="2800" b="1" dirty="0" smtClean="0">
              <a:solidFill>
                <a:schemeClr val="bg1">
                  <a:lumMod val="85000"/>
                </a:schemeClr>
              </a:solidFill>
            </a:endParaRPr>
          </a:p>
          <a:p>
            <a:endParaRPr lang="en-US" sz="2800" b="1" dirty="0">
              <a:solidFill>
                <a:srgbClr val="FFC000"/>
              </a:solidFill>
            </a:endParaRPr>
          </a:p>
          <a:p>
            <a:r>
              <a:rPr lang="en-US" sz="2800" dirty="0">
                <a:solidFill>
                  <a:schemeClr val="bg1"/>
                </a:solidFill>
              </a:rPr>
              <a:t>Behavior driven development (or BDD) is an agile software development technique that encourages collaboration between developers, QA and non-technical or business participants in a software project. It was originally named in 2003 by Dan </a:t>
            </a:r>
            <a:r>
              <a:rPr lang="en-US" sz="2800" dirty="0" smtClean="0">
                <a:solidFill>
                  <a:schemeClr val="bg1"/>
                </a:solidFill>
              </a:rPr>
              <a:t>North</a:t>
            </a:r>
            <a:r>
              <a:rPr lang="en-US" sz="2800" baseline="30000" dirty="0">
                <a:solidFill>
                  <a:schemeClr val="bg1"/>
                </a:solidFill>
              </a:rPr>
              <a:t> </a:t>
            </a:r>
            <a:r>
              <a:rPr lang="en-US" sz="2800" dirty="0" smtClean="0">
                <a:solidFill>
                  <a:schemeClr val="bg1"/>
                </a:solidFill>
              </a:rPr>
              <a:t>as </a:t>
            </a:r>
            <a:r>
              <a:rPr lang="en-US" sz="2800" dirty="0">
                <a:solidFill>
                  <a:schemeClr val="bg1"/>
                </a:solidFill>
              </a:rPr>
              <a:t>a response to Test Driven Development, including Acceptance Test or Customer Test Driven Development practices as found in Extreme Programming</a:t>
            </a:r>
            <a:r>
              <a:rPr lang="en-US" sz="2800" dirty="0" smtClean="0">
                <a:solidFill>
                  <a:schemeClr val="bg1"/>
                </a:solidFill>
              </a:rPr>
              <a:t>.</a:t>
            </a:r>
            <a:endParaRPr lang="en-US" sz="2800" dirty="0">
              <a:solidFill>
                <a:srgbClr val="FFC000"/>
              </a:solidFill>
            </a:endParaRPr>
          </a:p>
        </p:txBody>
      </p:sp>
    </p:spTree>
    <p:extLst>
      <p:ext uri="{BB962C8B-B14F-4D97-AF65-F5344CB8AC3E}">
        <p14:creationId xmlns:p14="http://schemas.microsoft.com/office/powerpoint/2010/main" val="1732026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98616"/>
            <a:ext cx="8077200" cy="2362200"/>
          </a:xfrm>
        </p:spPr>
        <p:txBody>
          <a:bodyPr>
            <a:noAutofit/>
          </a:bodyPr>
          <a:lstStyle/>
          <a:p>
            <a:pPr algn="ctr"/>
            <a:r>
              <a:rPr lang="en-US" sz="3000" dirty="0" smtClean="0">
                <a:solidFill>
                  <a:schemeClr val="bg1">
                    <a:lumMod val="85000"/>
                  </a:schemeClr>
                </a:solidFill>
              </a:rPr>
              <a:t>“</a:t>
            </a:r>
            <a:r>
              <a:rPr lang="en-US" sz="3000" dirty="0">
                <a:solidFill>
                  <a:schemeClr val="bg1">
                    <a:lumMod val="85000"/>
                  </a:schemeClr>
                </a:solidFill>
              </a:rPr>
              <a:t>BDD is a second-generation, outside-in, pull-based, multiple-stakeholder, multiple-scale, high-automation, agile methodology. It describes a cycle of interactions with well-defined outputs, resulting in the delivery of working, tested software that matters</a:t>
            </a:r>
            <a:r>
              <a:rPr lang="en-US" sz="3000" dirty="0" smtClean="0">
                <a:solidFill>
                  <a:schemeClr val="bg1">
                    <a:lumMod val="85000"/>
                  </a:schemeClr>
                </a:solidFill>
              </a:rPr>
              <a:t>.”</a:t>
            </a:r>
            <a:br>
              <a:rPr lang="en-US" sz="3000" dirty="0" smtClean="0">
                <a:solidFill>
                  <a:schemeClr val="bg1">
                    <a:lumMod val="85000"/>
                  </a:schemeClr>
                </a:solidFill>
              </a:rPr>
            </a:br>
            <a:r>
              <a:rPr lang="en-US" sz="3000" dirty="0"/>
              <a:t>	</a:t>
            </a:r>
            <a:r>
              <a:rPr lang="en-US" sz="3000" dirty="0" smtClean="0"/>
              <a:t>		-Dan North</a:t>
            </a:r>
            <a:r>
              <a:rPr lang="en-US" sz="3000" dirty="0" smtClean="0">
                <a:solidFill>
                  <a:schemeClr val="bg1">
                    <a:lumMod val="85000"/>
                  </a:schemeClr>
                </a:solidFill>
              </a:rPr>
              <a:t/>
            </a:r>
            <a:br>
              <a:rPr lang="en-US" sz="3000" dirty="0" smtClean="0">
                <a:solidFill>
                  <a:schemeClr val="bg1">
                    <a:lumMod val="85000"/>
                  </a:schemeClr>
                </a:solidFill>
              </a:rPr>
            </a:br>
            <a:endParaRPr lang="en-US" sz="3000" dirty="0">
              <a:solidFill>
                <a:schemeClr val="bg1">
                  <a:lumMod val="85000"/>
                </a:schemeClr>
              </a:solidFill>
            </a:endParaRPr>
          </a:p>
        </p:txBody>
      </p:sp>
      <p:sp>
        <p:nvSpPr>
          <p:cNvPr id="4" name="Title 1"/>
          <p:cNvSpPr txBox="1">
            <a:spLocks/>
          </p:cNvSpPr>
          <p:nvPr/>
        </p:nvSpPr>
        <p:spPr>
          <a:xfrm>
            <a:off x="457200" y="1066800"/>
            <a:ext cx="8229600" cy="914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rgbClr val="FFC000"/>
                </a:solidFill>
                <a:latin typeface="+mj-lt"/>
                <a:ea typeface="+mj-ea"/>
                <a:cs typeface="+mj-cs"/>
              </a:defRPr>
            </a:lvl1pPr>
          </a:lstStyle>
          <a:p>
            <a:r>
              <a:rPr lang="en-US" dirty="0" smtClean="0"/>
              <a:t>So what is BDD ?</a:t>
            </a:r>
            <a:endParaRPr lang="en-US" dirty="0"/>
          </a:p>
        </p:txBody>
      </p:sp>
    </p:spTree>
    <p:extLst>
      <p:ext uri="{BB962C8B-B14F-4D97-AF65-F5344CB8AC3E}">
        <p14:creationId xmlns:p14="http://schemas.microsoft.com/office/powerpoint/2010/main" val="19565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971800"/>
            <a:ext cx="6781800" cy="1752600"/>
          </a:xfrm>
        </p:spPr>
        <p:txBody>
          <a:bodyPr>
            <a:noAutofit/>
          </a:bodyPr>
          <a:lstStyle/>
          <a:p>
            <a:pPr algn="ctr"/>
            <a:r>
              <a:rPr lang="en-US" sz="3000" dirty="0" smtClean="0">
                <a:solidFill>
                  <a:schemeClr val="bg1">
                    <a:lumMod val="85000"/>
                  </a:schemeClr>
                </a:solidFill>
              </a:rPr>
              <a:t>“Behavior-driven  development is about </a:t>
            </a:r>
            <a:br>
              <a:rPr lang="en-US" sz="3000" dirty="0" smtClean="0">
                <a:solidFill>
                  <a:schemeClr val="bg1">
                    <a:lumMod val="85000"/>
                  </a:schemeClr>
                </a:solidFill>
              </a:rPr>
            </a:br>
            <a:r>
              <a:rPr lang="en-US" sz="3000" dirty="0" smtClean="0">
                <a:solidFill>
                  <a:schemeClr val="bg1">
                    <a:lumMod val="85000"/>
                  </a:schemeClr>
                </a:solidFill>
              </a:rPr>
              <a:t>implementing an application  by </a:t>
            </a:r>
            <a:br>
              <a:rPr lang="en-US" sz="3000" dirty="0" smtClean="0">
                <a:solidFill>
                  <a:schemeClr val="bg1">
                    <a:lumMod val="85000"/>
                  </a:schemeClr>
                </a:solidFill>
              </a:rPr>
            </a:br>
            <a:r>
              <a:rPr lang="en-US" sz="3000" dirty="0" smtClean="0">
                <a:solidFill>
                  <a:schemeClr val="bg1">
                    <a:lumMod val="85000"/>
                  </a:schemeClr>
                </a:solidFill>
              </a:rPr>
              <a:t>describing it from the point of view of </a:t>
            </a:r>
            <a:br>
              <a:rPr lang="en-US" sz="3000" dirty="0" smtClean="0">
                <a:solidFill>
                  <a:schemeClr val="bg1">
                    <a:lumMod val="85000"/>
                  </a:schemeClr>
                </a:solidFill>
              </a:rPr>
            </a:br>
            <a:r>
              <a:rPr lang="en-US" sz="3000" dirty="0" smtClean="0">
                <a:solidFill>
                  <a:schemeClr val="bg1">
                    <a:lumMod val="85000"/>
                  </a:schemeClr>
                </a:solidFill>
              </a:rPr>
              <a:t>its stakeholders.”</a:t>
            </a:r>
            <a:br>
              <a:rPr lang="en-US" sz="3000" dirty="0" smtClean="0">
                <a:solidFill>
                  <a:schemeClr val="bg1">
                    <a:lumMod val="85000"/>
                  </a:schemeClr>
                </a:solidFill>
              </a:rPr>
            </a:br>
            <a:r>
              <a:rPr lang="en-US" sz="3000" dirty="0"/>
              <a:t>	</a:t>
            </a:r>
            <a:r>
              <a:rPr lang="en-US" sz="3000" dirty="0" smtClean="0"/>
              <a:t>	-Dan North</a:t>
            </a:r>
            <a:r>
              <a:rPr lang="en-US" sz="3000" dirty="0" smtClean="0">
                <a:solidFill>
                  <a:schemeClr val="bg1">
                    <a:lumMod val="85000"/>
                  </a:schemeClr>
                </a:solidFill>
              </a:rPr>
              <a:t/>
            </a:r>
            <a:br>
              <a:rPr lang="en-US" sz="3000" dirty="0" smtClean="0">
                <a:solidFill>
                  <a:schemeClr val="bg1">
                    <a:lumMod val="85000"/>
                  </a:schemeClr>
                </a:solidFill>
              </a:rPr>
            </a:br>
            <a:endParaRPr lang="en-US" sz="3000" dirty="0">
              <a:solidFill>
                <a:schemeClr val="bg1">
                  <a:lumMod val="85000"/>
                </a:schemeClr>
              </a:solidFill>
            </a:endParaRPr>
          </a:p>
        </p:txBody>
      </p:sp>
      <p:sp>
        <p:nvSpPr>
          <p:cNvPr id="4" name="Title 1"/>
          <p:cNvSpPr txBox="1">
            <a:spLocks/>
          </p:cNvSpPr>
          <p:nvPr/>
        </p:nvSpPr>
        <p:spPr>
          <a:xfrm>
            <a:off x="457200" y="1066800"/>
            <a:ext cx="8229600" cy="914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rgbClr val="FFC000"/>
                </a:solidFill>
                <a:latin typeface="+mj-lt"/>
                <a:ea typeface="+mj-ea"/>
                <a:cs typeface="+mj-cs"/>
              </a:defRPr>
            </a:lvl1pPr>
          </a:lstStyle>
          <a:p>
            <a:r>
              <a:rPr lang="en-US" dirty="0" smtClean="0"/>
              <a:t>So what is BDD ?</a:t>
            </a:r>
            <a:endParaRPr lang="en-US" dirty="0"/>
          </a:p>
        </p:txBody>
      </p:sp>
    </p:spTree>
    <p:extLst>
      <p:ext uri="{BB962C8B-B14F-4D97-AF65-F5344CB8AC3E}">
        <p14:creationId xmlns:p14="http://schemas.microsoft.com/office/powerpoint/2010/main" val="2341292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1143000"/>
            <a:ext cx="6172200" cy="646331"/>
          </a:xfrm>
          <a:prstGeom prst="rect">
            <a:avLst/>
          </a:prstGeom>
          <a:noFill/>
        </p:spPr>
        <p:txBody>
          <a:bodyPr wrap="square" rtlCol="0">
            <a:spAutoFit/>
          </a:bodyPr>
          <a:lstStyle/>
          <a:p>
            <a:r>
              <a:rPr lang="en-US" sz="3600" dirty="0" smtClean="0">
                <a:solidFill>
                  <a:srgbClr val="FFC000"/>
                </a:solidFill>
              </a:rPr>
              <a:t>Outside-in development</a:t>
            </a:r>
            <a:endParaRPr lang="en-US" sz="3600" dirty="0">
              <a:solidFill>
                <a:srgbClr val="FFC000"/>
              </a:solidFill>
            </a:endParaRPr>
          </a:p>
        </p:txBody>
      </p:sp>
      <p:sp>
        <p:nvSpPr>
          <p:cNvPr id="6" name="Oval 5"/>
          <p:cNvSpPr/>
          <p:nvPr/>
        </p:nvSpPr>
        <p:spPr>
          <a:xfrm>
            <a:off x="2217421" y="2105660"/>
            <a:ext cx="4343400" cy="403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819400" y="2639060"/>
            <a:ext cx="3048000" cy="29718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554730" y="3853190"/>
            <a:ext cx="1790700" cy="523220"/>
          </a:xfrm>
          <a:prstGeom prst="rect">
            <a:avLst/>
          </a:prstGeom>
          <a:noFill/>
        </p:spPr>
        <p:txBody>
          <a:bodyPr wrap="square" rtlCol="0">
            <a:spAutoFit/>
          </a:bodyPr>
          <a:lstStyle/>
          <a:p>
            <a:pPr algn="ctr"/>
            <a:r>
              <a:rPr lang="en-US" sz="2800" b="1" dirty="0" smtClean="0"/>
              <a:t>Unit tests</a:t>
            </a:r>
            <a:endParaRPr lang="en-US" sz="2800" b="1" dirty="0"/>
          </a:p>
        </p:txBody>
      </p:sp>
      <p:sp>
        <p:nvSpPr>
          <p:cNvPr id="10" name="TextBox 9"/>
          <p:cNvSpPr txBox="1"/>
          <p:nvPr/>
        </p:nvSpPr>
        <p:spPr>
          <a:xfrm rot="17642119">
            <a:off x="120348" y="2920645"/>
            <a:ext cx="3261353" cy="954107"/>
          </a:xfrm>
          <a:prstGeom prst="rect">
            <a:avLst/>
          </a:prstGeom>
          <a:noFill/>
        </p:spPr>
        <p:txBody>
          <a:bodyPr wrap="square" rtlCol="0">
            <a:spAutoFit/>
          </a:bodyPr>
          <a:lstStyle/>
          <a:p>
            <a:pPr algn="ctr"/>
            <a:r>
              <a:rPr lang="en-US" sz="2800" b="1" dirty="0" smtClean="0">
                <a:solidFill>
                  <a:schemeClr val="bg2"/>
                </a:solidFill>
              </a:rPr>
              <a:t>Stories and acceptance criteria</a:t>
            </a:r>
            <a:endParaRPr lang="en-US" sz="2800" b="1" dirty="0">
              <a:solidFill>
                <a:schemeClr val="bg2"/>
              </a:solidFill>
            </a:endParaRPr>
          </a:p>
        </p:txBody>
      </p:sp>
      <p:cxnSp>
        <p:nvCxnSpPr>
          <p:cNvPr id="11" name="Straight Arrow Connector 10"/>
          <p:cNvCxnSpPr>
            <a:stCxn id="6" idx="0"/>
          </p:cNvCxnSpPr>
          <p:nvPr/>
        </p:nvCxnSpPr>
        <p:spPr>
          <a:xfrm flipH="1">
            <a:off x="4343400" y="2105660"/>
            <a:ext cx="45721"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116830" y="2372360"/>
            <a:ext cx="228600" cy="37592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715000" y="3108793"/>
            <a:ext cx="381000" cy="18796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5905500" y="4086693"/>
            <a:ext cx="515620" cy="38267"/>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5715000" y="4912028"/>
            <a:ext cx="389890" cy="26957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5116830" y="5486400"/>
            <a:ext cx="194945" cy="371006"/>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4389121" y="5671903"/>
            <a:ext cx="1" cy="371006"/>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3585214" y="5511966"/>
            <a:ext cx="148586" cy="371006"/>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2407551" y="4376411"/>
            <a:ext cx="323213" cy="9275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2819400" y="5092617"/>
            <a:ext cx="323213" cy="185503"/>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4572000" y="2184400"/>
            <a:ext cx="45721" cy="37592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855722" y="2194560"/>
            <a:ext cx="106678" cy="4445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284222" y="2444750"/>
            <a:ext cx="220978" cy="4445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rot="4103915">
            <a:off x="5169435" y="2631741"/>
            <a:ext cx="3613230" cy="954107"/>
          </a:xfrm>
          <a:prstGeom prst="rect">
            <a:avLst/>
          </a:prstGeom>
          <a:noFill/>
        </p:spPr>
        <p:txBody>
          <a:bodyPr wrap="square" rtlCol="0">
            <a:spAutoFit/>
          </a:bodyPr>
          <a:lstStyle/>
          <a:p>
            <a:pPr algn="ctr"/>
            <a:r>
              <a:rPr lang="en-US" sz="2800" b="1" dirty="0" smtClean="0">
                <a:solidFill>
                  <a:schemeClr val="bg2"/>
                </a:solidFill>
              </a:rPr>
              <a:t>Stories and </a:t>
            </a:r>
          </a:p>
          <a:p>
            <a:pPr algn="ctr"/>
            <a:r>
              <a:rPr lang="en-US" sz="2800" b="1" dirty="0" smtClean="0">
                <a:solidFill>
                  <a:schemeClr val="bg2"/>
                </a:solidFill>
              </a:rPr>
              <a:t>acceptance criteria</a:t>
            </a:r>
            <a:endParaRPr lang="en-US" sz="2800" b="1" dirty="0">
              <a:solidFill>
                <a:schemeClr val="bg2"/>
              </a:solidFill>
            </a:endParaRPr>
          </a:p>
        </p:txBody>
      </p:sp>
      <p:cxnSp>
        <p:nvCxnSpPr>
          <p:cNvPr id="43" name="Straight Arrow Connector 42"/>
          <p:cNvCxnSpPr/>
          <p:nvPr/>
        </p:nvCxnSpPr>
        <p:spPr>
          <a:xfrm>
            <a:off x="2514600" y="3331043"/>
            <a:ext cx="326653" cy="22225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58784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am I?</a:t>
            </a:r>
            <a:endParaRPr lang="en-US" dirty="0"/>
          </a:p>
        </p:txBody>
      </p:sp>
      <p:sp>
        <p:nvSpPr>
          <p:cNvPr id="3" name="Content Placeholder 2"/>
          <p:cNvSpPr txBox="1">
            <a:spLocks/>
          </p:cNvSpPr>
          <p:nvPr/>
        </p:nvSpPr>
        <p:spPr>
          <a:xfrm>
            <a:off x="457200" y="2057402"/>
            <a:ext cx="8382000" cy="4068763"/>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n-lt"/>
                <a:ea typeface="+mn-ea"/>
                <a:cs typeface="+mn-cs"/>
              </a:rPr>
              <a:t>…and why should you care?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n-lt"/>
                <a:ea typeface="+mn-ea"/>
                <a:cs typeface="+mn-cs"/>
              </a:rPr>
              <a:t>Steve Bohlen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n-lt"/>
                <a:ea typeface="+mn-ea"/>
                <a:cs typeface="+mn-cs"/>
              </a:rPr>
              <a:t>I Read </a:t>
            </a:r>
            <a:r>
              <a:rPr lang="en-US" sz="3200" dirty="0" smtClean="0">
                <a:solidFill>
                  <a:schemeClr val="bg1">
                    <a:lumMod val="85000"/>
                  </a:schemeClr>
                </a:solidFill>
              </a:rPr>
              <a:t>Books + </a:t>
            </a:r>
            <a:r>
              <a:rPr kumimoji="0" lang="en-US" sz="3200" b="0" i="0" u="none" strike="noStrike" kern="1200" cap="none" spc="0" normalizeH="0" baseline="0" noProof="0" dirty="0" smtClean="0">
                <a:ln>
                  <a:noFill/>
                </a:ln>
                <a:solidFill>
                  <a:schemeClr val="bg1">
                    <a:lumMod val="85000"/>
                  </a:schemeClr>
                </a:solidFill>
                <a:effectLst/>
                <a:uLnTx/>
                <a:uFillTx/>
                <a:latin typeface="+mn-lt"/>
                <a:ea typeface="+mn-ea"/>
                <a:cs typeface="+mn-cs"/>
              </a:rPr>
              <a:t>Write</a:t>
            </a:r>
            <a:r>
              <a:rPr kumimoji="0" lang="en-US" sz="3200" b="0" i="0" u="none" strike="noStrike" kern="1200" cap="none" spc="0" normalizeH="0" noProof="0" dirty="0" smtClean="0">
                <a:ln>
                  <a:noFill/>
                </a:ln>
                <a:solidFill>
                  <a:schemeClr val="bg1">
                    <a:lumMod val="85000"/>
                  </a:schemeClr>
                </a:solidFill>
                <a:effectLst/>
                <a:uLnTx/>
                <a:uFillTx/>
                <a:latin typeface="+mn-lt"/>
                <a:ea typeface="+mn-ea"/>
                <a:cs typeface="+mn-cs"/>
              </a:rPr>
              <a:t> Software</a:t>
            </a:r>
          </a:p>
          <a:p>
            <a:pPr marL="800100" lvl="1" indent="-342900">
              <a:spcBef>
                <a:spcPct val="20000"/>
              </a:spcBef>
              <a:buFont typeface="Arial" pitchFamily="34" charset="0"/>
              <a:buChar char="•"/>
            </a:pPr>
            <a:r>
              <a:rPr lang="en-US" sz="3200" dirty="0" smtClean="0">
                <a:solidFill>
                  <a:schemeClr val="bg1">
                    <a:lumMod val="85000"/>
                  </a:schemeClr>
                </a:solidFill>
              </a:rPr>
              <a:t>v</a:t>
            </a:r>
            <a:r>
              <a:rPr lang="en-US" sz="3200" baseline="0" dirty="0" smtClean="0">
                <a:solidFill>
                  <a:schemeClr val="bg1">
                    <a:lumMod val="85000"/>
                  </a:schemeClr>
                </a:solidFill>
              </a:rPr>
              <a:t>s.</a:t>
            </a:r>
            <a:r>
              <a:rPr lang="en-US" sz="3200" dirty="0" smtClean="0">
                <a:solidFill>
                  <a:schemeClr val="bg1">
                    <a:lumMod val="85000"/>
                  </a:schemeClr>
                </a:solidFill>
              </a:rPr>
              <a:t> “Read Software + Write Books” </a:t>
            </a:r>
            <a:r>
              <a:rPr lang="en-US" sz="3200" dirty="0" smtClean="0">
                <a:solidFill>
                  <a:schemeClr val="bg1">
                    <a:lumMod val="85000"/>
                  </a:schemeClr>
                </a:solidFill>
                <a:sym typeface="Wingdings" pitchFamily="2" charset="2"/>
              </a:rPr>
              <a:t></a:t>
            </a:r>
          </a:p>
          <a:p>
            <a:pPr marL="342900" indent="-342900">
              <a:spcBef>
                <a:spcPct val="20000"/>
              </a:spcBef>
              <a:buFont typeface="Arial" pitchFamily="34" charset="0"/>
              <a:buChar char="•"/>
            </a:pPr>
            <a:r>
              <a:rPr lang="en-US" sz="3200" dirty="0" smtClean="0">
                <a:solidFill>
                  <a:schemeClr val="bg1">
                    <a:lumMod val="85000"/>
                  </a:schemeClr>
                </a:solidFill>
                <a:sym typeface="Wingdings" pitchFamily="2" charset="2"/>
              </a:rPr>
              <a:t>Blog, </a:t>
            </a:r>
            <a:r>
              <a:rPr lang="en-US" sz="3200" dirty="0" err="1" smtClean="0">
                <a:solidFill>
                  <a:schemeClr val="bg1">
                    <a:lumMod val="85000"/>
                  </a:schemeClr>
                </a:solidFill>
                <a:sym typeface="Wingdings" pitchFamily="2" charset="2"/>
              </a:rPr>
              <a:t>Screencast</a:t>
            </a:r>
            <a:r>
              <a:rPr lang="en-US" sz="3200" dirty="0" smtClean="0">
                <a:solidFill>
                  <a:schemeClr val="bg1">
                    <a:lumMod val="85000"/>
                  </a:schemeClr>
                </a:solidFill>
                <a:sym typeface="Wingdings" pitchFamily="2" charset="2"/>
              </a:rPr>
              <a:t>, Speak, Share, Learn</a:t>
            </a:r>
          </a:p>
        </p:txBody>
      </p:sp>
    </p:spTree>
    <p:extLst>
      <p:ext uri="{BB962C8B-B14F-4D97-AF65-F5344CB8AC3E}">
        <p14:creationId xmlns:p14="http://schemas.microsoft.com/office/powerpoint/2010/main" val="4120207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95400"/>
            <a:ext cx="5105400" cy="914400"/>
          </a:xfrm>
        </p:spPr>
        <p:txBody>
          <a:bodyPr>
            <a:normAutofit fontScale="90000"/>
          </a:bodyPr>
          <a:lstStyle/>
          <a:p>
            <a:r>
              <a:rPr lang="en-US" b="1" dirty="0" smtClean="0"/>
              <a:t>A story…</a:t>
            </a:r>
            <a:r>
              <a:rPr lang="en-US" b="1" dirty="0"/>
              <a:t/>
            </a:r>
            <a:br>
              <a:rPr lang="en-US" b="1" dirty="0"/>
            </a:br>
            <a:endParaRPr lang="en-US" dirty="0"/>
          </a:p>
        </p:txBody>
      </p:sp>
      <p:sp>
        <p:nvSpPr>
          <p:cNvPr id="59" name="TextBox 58"/>
          <p:cNvSpPr txBox="1"/>
          <p:nvPr/>
        </p:nvSpPr>
        <p:spPr>
          <a:xfrm>
            <a:off x="1752600" y="1828086"/>
            <a:ext cx="5410200" cy="4801314"/>
          </a:xfrm>
          <a:prstGeom prst="rect">
            <a:avLst/>
          </a:prstGeom>
          <a:noFill/>
        </p:spPr>
        <p:txBody>
          <a:bodyPr wrap="square" rtlCol="0">
            <a:spAutoFit/>
          </a:bodyPr>
          <a:lstStyle/>
          <a:p>
            <a:r>
              <a:rPr lang="en-US" dirty="0">
                <a:solidFill>
                  <a:schemeClr val="bg1"/>
                </a:solidFill>
              </a:rPr>
              <a:t>Title (one line describing the story)</a:t>
            </a:r>
          </a:p>
          <a:p>
            <a:r>
              <a:rPr lang="en-US" dirty="0">
                <a:solidFill>
                  <a:schemeClr val="bg1"/>
                </a:solidFill>
              </a:rPr>
              <a:t> </a:t>
            </a:r>
          </a:p>
          <a:p>
            <a:r>
              <a:rPr lang="en-US" dirty="0">
                <a:solidFill>
                  <a:schemeClr val="bg1"/>
                </a:solidFill>
              </a:rPr>
              <a:t>Narrative:</a:t>
            </a:r>
          </a:p>
          <a:p>
            <a:r>
              <a:rPr lang="en-US" dirty="0">
                <a:solidFill>
                  <a:schemeClr val="bg1"/>
                </a:solidFill>
              </a:rPr>
              <a:t>As a [role]</a:t>
            </a:r>
          </a:p>
          <a:p>
            <a:r>
              <a:rPr lang="en-US" dirty="0">
                <a:solidFill>
                  <a:schemeClr val="bg1"/>
                </a:solidFill>
              </a:rPr>
              <a:t>I want [feature]</a:t>
            </a:r>
          </a:p>
          <a:p>
            <a:r>
              <a:rPr lang="en-US" dirty="0">
                <a:solidFill>
                  <a:schemeClr val="bg1"/>
                </a:solidFill>
              </a:rPr>
              <a:t>So that [benefit]</a:t>
            </a:r>
          </a:p>
          <a:p>
            <a:r>
              <a:rPr lang="en-US" dirty="0">
                <a:solidFill>
                  <a:schemeClr val="bg1"/>
                </a:solidFill>
              </a:rPr>
              <a:t> </a:t>
            </a:r>
          </a:p>
          <a:p>
            <a:r>
              <a:rPr lang="en-US" dirty="0">
                <a:solidFill>
                  <a:schemeClr val="bg1"/>
                </a:solidFill>
              </a:rPr>
              <a:t>Acceptance Criteria: (presented as Scenarios)</a:t>
            </a:r>
          </a:p>
          <a:p>
            <a:r>
              <a:rPr lang="en-US" dirty="0">
                <a:solidFill>
                  <a:schemeClr val="bg1"/>
                </a:solidFill>
              </a:rPr>
              <a:t> </a:t>
            </a:r>
          </a:p>
          <a:p>
            <a:r>
              <a:rPr lang="en-US" dirty="0">
                <a:solidFill>
                  <a:schemeClr val="bg1"/>
                </a:solidFill>
              </a:rPr>
              <a:t>Scenario 1: Title</a:t>
            </a:r>
          </a:p>
          <a:p>
            <a:r>
              <a:rPr lang="en-US" dirty="0">
                <a:solidFill>
                  <a:schemeClr val="bg1"/>
                </a:solidFill>
              </a:rPr>
              <a:t>Given [context]</a:t>
            </a:r>
          </a:p>
          <a:p>
            <a:r>
              <a:rPr lang="en-US" dirty="0">
                <a:solidFill>
                  <a:schemeClr val="bg1"/>
                </a:solidFill>
              </a:rPr>
              <a:t>  And [some more context]...</a:t>
            </a:r>
          </a:p>
          <a:p>
            <a:r>
              <a:rPr lang="en-US" dirty="0">
                <a:solidFill>
                  <a:schemeClr val="bg1"/>
                </a:solidFill>
              </a:rPr>
              <a:t>When  [event]</a:t>
            </a:r>
          </a:p>
          <a:p>
            <a:r>
              <a:rPr lang="en-US" dirty="0">
                <a:solidFill>
                  <a:schemeClr val="bg1"/>
                </a:solidFill>
              </a:rPr>
              <a:t>Then  [outcome]</a:t>
            </a:r>
          </a:p>
          <a:p>
            <a:r>
              <a:rPr lang="en-US" dirty="0">
                <a:solidFill>
                  <a:schemeClr val="bg1"/>
                </a:solidFill>
              </a:rPr>
              <a:t>  And [another outcome]...</a:t>
            </a:r>
          </a:p>
          <a:p>
            <a:r>
              <a:rPr lang="en-US" dirty="0">
                <a:solidFill>
                  <a:schemeClr val="bg1"/>
                </a:solidFill>
              </a:rPr>
              <a:t> </a:t>
            </a:r>
          </a:p>
          <a:p>
            <a:r>
              <a:rPr lang="en-US" dirty="0">
                <a:solidFill>
                  <a:schemeClr val="bg1"/>
                </a:solidFill>
              </a:rPr>
              <a:t>Scenario 2: ...</a:t>
            </a:r>
          </a:p>
        </p:txBody>
      </p:sp>
    </p:spTree>
    <p:extLst>
      <p:ext uri="{BB962C8B-B14F-4D97-AF65-F5344CB8AC3E}">
        <p14:creationId xmlns:p14="http://schemas.microsoft.com/office/powerpoint/2010/main" val="16680209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p:cNvSpPr txBox="1"/>
          <p:nvPr/>
        </p:nvSpPr>
        <p:spPr>
          <a:xfrm>
            <a:off x="4572000" y="1219200"/>
            <a:ext cx="4343400" cy="5478423"/>
          </a:xfrm>
          <a:prstGeom prst="rect">
            <a:avLst/>
          </a:prstGeom>
          <a:noFill/>
        </p:spPr>
        <p:txBody>
          <a:bodyPr wrap="square" rtlCol="0">
            <a:spAutoFit/>
          </a:bodyPr>
          <a:lstStyle/>
          <a:p>
            <a:r>
              <a:rPr lang="en-US" sz="1400" dirty="0" smtClean="0">
                <a:solidFill>
                  <a:schemeClr val="bg1"/>
                </a:solidFill>
              </a:rPr>
              <a:t> </a:t>
            </a:r>
            <a:endParaRPr lang="en-US" sz="1400" dirty="0">
              <a:solidFill>
                <a:schemeClr val="bg1"/>
              </a:solidFill>
            </a:endParaRPr>
          </a:p>
          <a:p>
            <a:r>
              <a:rPr lang="en-US" sz="1400" dirty="0">
                <a:solidFill>
                  <a:schemeClr val="bg1"/>
                </a:solidFill>
              </a:rPr>
              <a:t>Scenario 1: Account has sufficient funds</a:t>
            </a:r>
          </a:p>
          <a:p>
            <a:r>
              <a:rPr lang="en-US" sz="1400" dirty="0">
                <a:solidFill>
                  <a:schemeClr val="bg1"/>
                </a:solidFill>
              </a:rPr>
              <a:t>Given the account balance is \$100</a:t>
            </a:r>
          </a:p>
          <a:p>
            <a:r>
              <a:rPr lang="en-US" sz="1400" dirty="0">
                <a:solidFill>
                  <a:schemeClr val="bg1"/>
                </a:solidFill>
              </a:rPr>
              <a:t> And the card is valid</a:t>
            </a:r>
          </a:p>
          <a:p>
            <a:r>
              <a:rPr lang="en-US" sz="1400" dirty="0">
                <a:solidFill>
                  <a:schemeClr val="bg1"/>
                </a:solidFill>
              </a:rPr>
              <a:t> And the machine contains enough money</a:t>
            </a:r>
          </a:p>
          <a:p>
            <a:r>
              <a:rPr lang="en-US" sz="1400" dirty="0">
                <a:solidFill>
                  <a:schemeClr val="bg1"/>
                </a:solidFill>
              </a:rPr>
              <a:t>When the Account Holder requests \$20</a:t>
            </a:r>
          </a:p>
          <a:p>
            <a:r>
              <a:rPr lang="en-US" sz="1400" dirty="0">
                <a:solidFill>
                  <a:schemeClr val="bg1"/>
                </a:solidFill>
              </a:rPr>
              <a:t>Then the ATM should dispense \$20</a:t>
            </a:r>
          </a:p>
          <a:p>
            <a:r>
              <a:rPr lang="en-US" sz="1400" dirty="0">
                <a:solidFill>
                  <a:schemeClr val="bg1"/>
                </a:solidFill>
              </a:rPr>
              <a:t> And the account balance should be \$80</a:t>
            </a:r>
          </a:p>
          <a:p>
            <a:r>
              <a:rPr lang="en-US" sz="1400" dirty="0">
                <a:solidFill>
                  <a:schemeClr val="bg1"/>
                </a:solidFill>
              </a:rPr>
              <a:t> And the card should be returned</a:t>
            </a:r>
          </a:p>
          <a:p>
            <a:r>
              <a:rPr lang="en-US" sz="1400" dirty="0">
                <a:solidFill>
                  <a:schemeClr val="bg1"/>
                </a:solidFill>
              </a:rPr>
              <a:t> </a:t>
            </a:r>
          </a:p>
          <a:p>
            <a:r>
              <a:rPr lang="en-US" sz="1400" dirty="0">
                <a:solidFill>
                  <a:schemeClr val="bg1"/>
                </a:solidFill>
              </a:rPr>
              <a:t>Scenario 2: Account has insufficient funds</a:t>
            </a:r>
          </a:p>
          <a:p>
            <a:r>
              <a:rPr lang="en-US" sz="1400" dirty="0">
                <a:solidFill>
                  <a:schemeClr val="bg1"/>
                </a:solidFill>
              </a:rPr>
              <a:t>Given the account balance is \$10</a:t>
            </a:r>
          </a:p>
          <a:p>
            <a:r>
              <a:rPr lang="en-US" sz="1400" dirty="0">
                <a:solidFill>
                  <a:schemeClr val="bg1"/>
                </a:solidFill>
              </a:rPr>
              <a:t> And the card is valid</a:t>
            </a:r>
          </a:p>
          <a:p>
            <a:r>
              <a:rPr lang="en-US" sz="1400" dirty="0">
                <a:solidFill>
                  <a:schemeClr val="bg1"/>
                </a:solidFill>
              </a:rPr>
              <a:t> And the machine contains enough money</a:t>
            </a:r>
          </a:p>
          <a:p>
            <a:r>
              <a:rPr lang="en-US" sz="1400" dirty="0">
                <a:solidFill>
                  <a:schemeClr val="bg1"/>
                </a:solidFill>
              </a:rPr>
              <a:t>When the Account Holder requests \$20</a:t>
            </a:r>
          </a:p>
          <a:p>
            <a:r>
              <a:rPr lang="en-US" sz="1400" dirty="0">
                <a:solidFill>
                  <a:schemeClr val="bg1"/>
                </a:solidFill>
              </a:rPr>
              <a:t>Then the ATM should not dispense any money</a:t>
            </a:r>
          </a:p>
          <a:p>
            <a:r>
              <a:rPr lang="en-US" sz="1400" dirty="0">
                <a:solidFill>
                  <a:schemeClr val="bg1"/>
                </a:solidFill>
              </a:rPr>
              <a:t> And the ATM should say there are insufficient funds</a:t>
            </a:r>
          </a:p>
          <a:p>
            <a:r>
              <a:rPr lang="en-US" sz="1400" dirty="0">
                <a:solidFill>
                  <a:schemeClr val="bg1"/>
                </a:solidFill>
              </a:rPr>
              <a:t> And the account balance should be </a:t>
            </a:r>
            <a:r>
              <a:rPr lang="en-US" sz="1400" dirty="0" smtClean="0">
                <a:solidFill>
                  <a:schemeClr val="bg1"/>
                </a:solidFill>
              </a:rPr>
              <a:t>\$10</a:t>
            </a:r>
            <a:endParaRPr lang="en-US" sz="1400" dirty="0">
              <a:solidFill>
                <a:schemeClr val="bg1"/>
              </a:solidFill>
            </a:endParaRPr>
          </a:p>
          <a:p>
            <a:r>
              <a:rPr lang="en-US" sz="1400" dirty="0">
                <a:solidFill>
                  <a:schemeClr val="bg1"/>
                </a:solidFill>
              </a:rPr>
              <a:t> And the card should be returned</a:t>
            </a:r>
          </a:p>
          <a:p>
            <a:r>
              <a:rPr lang="en-US" sz="1400" dirty="0">
                <a:solidFill>
                  <a:schemeClr val="bg1"/>
                </a:solidFill>
              </a:rPr>
              <a:t> </a:t>
            </a:r>
          </a:p>
          <a:p>
            <a:r>
              <a:rPr lang="en-US" sz="1400" dirty="0">
                <a:solidFill>
                  <a:schemeClr val="bg1"/>
                </a:solidFill>
              </a:rPr>
              <a:t>Scenario 3: Card has been disabled</a:t>
            </a:r>
          </a:p>
          <a:p>
            <a:r>
              <a:rPr lang="en-US" sz="1400" dirty="0">
                <a:solidFill>
                  <a:schemeClr val="bg1"/>
                </a:solidFill>
              </a:rPr>
              <a:t>Given the card is disabled</a:t>
            </a:r>
          </a:p>
          <a:p>
            <a:r>
              <a:rPr lang="en-US" sz="1400" dirty="0">
                <a:solidFill>
                  <a:schemeClr val="bg1"/>
                </a:solidFill>
              </a:rPr>
              <a:t>When the Account Holder requests \$20</a:t>
            </a:r>
          </a:p>
          <a:p>
            <a:r>
              <a:rPr lang="en-US" sz="1400" dirty="0">
                <a:solidFill>
                  <a:schemeClr val="bg1"/>
                </a:solidFill>
              </a:rPr>
              <a:t>Then the ATM should retain the card</a:t>
            </a:r>
          </a:p>
          <a:p>
            <a:r>
              <a:rPr lang="en-US" sz="1400" dirty="0">
                <a:solidFill>
                  <a:schemeClr val="bg1"/>
                </a:solidFill>
              </a:rPr>
              <a:t>And the ATM should say the card has been </a:t>
            </a:r>
            <a:r>
              <a:rPr lang="en-US" sz="1400" dirty="0" smtClean="0">
                <a:solidFill>
                  <a:schemeClr val="bg1"/>
                </a:solidFill>
              </a:rPr>
              <a:t>retained</a:t>
            </a:r>
            <a:endParaRPr lang="en-US" sz="1400" dirty="0">
              <a:solidFill>
                <a:schemeClr val="bg1"/>
              </a:solidFill>
            </a:endParaRPr>
          </a:p>
        </p:txBody>
      </p:sp>
      <p:sp>
        <p:nvSpPr>
          <p:cNvPr id="73" name="TextBox 72"/>
          <p:cNvSpPr txBox="1"/>
          <p:nvPr/>
        </p:nvSpPr>
        <p:spPr>
          <a:xfrm>
            <a:off x="132080" y="3048000"/>
            <a:ext cx="4343400" cy="1323439"/>
          </a:xfrm>
          <a:prstGeom prst="rect">
            <a:avLst/>
          </a:prstGeom>
          <a:noFill/>
        </p:spPr>
        <p:txBody>
          <a:bodyPr wrap="square" rtlCol="0">
            <a:spAutoFit/>
          </a:bodyPr>
          <a:lstStyle/>
          <a:p>
            <a:r>
              <a:rPr lang="en-US" sz="1600" dirty="0">
                <a:solidFill>
                  <a:srgbClr val="FFC000"/>
                </a:solidFill>
              </a:rPr>
              <a:t>Story: Account Holder withdraws cash</a:t>
            </a:r>
          </a:p>
          <a:p>
            <a:r>
              <a:rPr lang="en-US" sz="1600" dirty="0">
                <a:solidFill>
                  <a:srgbClr val="FFC000"/>
                </a:solidFill>
              </a:rPr>
              <a:t> </a:t>
            </a:r>
          </a:p>
          <a:p>
            <a:r>
              <a:rPr lang="en-US" sz="1600" dirty="0">
                <a:solidFill>
                  <a:srgbClr val="FFC000"/>
                </a:solidFill>
              </a:rPr>
              <a:t>As an Account Holder</a:t>
            </a:r>
          </a:p>
          <a:p>
            <a:r>
              <a:rPr lang="en-US" sz="1600" dirty="0">
                <a:solidFill>
                  <a:srgbClr val="FFC000"/>
                </a:solidFill>
              </a:rPr>
              <a:t>I want to withdraw cash from an ATM</a:t>
            </a:r>
          </a:p>
          <a:p>
            <a:r>
              <a:rPr lang="en-US" sz="1600" dirty="0">
                <a:solidFill>
                  <a:srgbClr val="FFC000"/>
                </a:solidFill>
              </a:rPr>
              <a:t>So that I can get money when the bank is </a:t>
            </a:r>
            <a:r>
              <a:rPr lang="en-US" sz="1600" dirty="0" smtClean="0">
                <a:solidFill>
                  <a:srgbClr val="FFC000"/>
                </a:solidFill>
              </a:rPr>
              <a:t>closed</a:t>
            </a:r>
            <a:endParaRPr lang="en-US" sz="1600" dirty="0">
              <a:solidFill>
                <a:srgbClr val="FFC000"/>
              </a:solidFill>
            </a:endParaRPr>
          </a:p>
        </p:txBody>
      </p:sp>
      <p:sp>
        <p:nvSpPr>
          <p:cNvPr id="75" name="TextBox 74"/>
          <p:cNvSpPr txBox="1"/>
          <p:nvPr/>
        </p:nvSpPr>
        <p:spPr>
          <a:xfrm>
            <a:off x="132080" y="6420624"/>
            <a:ext cx="1922780" cy="276999"/>
          </a:xfrm>
          <a:prstGeom prst="rect">
            <a:avLst/>
          </a:prstGeom>
          <a:noFill/>
        </p:spPr>
        <p:txBody>
          <a:bodyPr wrap="square" rtlCol="0">
            <a:spAutoFit/>
          </a:bodyPr>
          <a:lstStyle/>
          <a:p>
            <a:r>
              <a:rPr lang="en-US" sz="1200" dirty="0" smtClean="0">
                <a:solidFill>
                  <a:schemeClr val="tx2">
                    <a:lumMod val="20000"/>
                    <a:lumOff val="80000"/>
                  </a:schemeClr>
                </a:solidFill>
              </a:rPr>
              <a:t>Introducing BDD, Dan North</a:t>
            </a:r>
            <a:endParaRPr lang="en-US" sz="1200" dirty="0">
              <a:solidFill>
                <a:schemeClr val="tx2">
                  <a:lumMod val="20000"/>
                  <a:lumOff val="80000"/>
                </a:schemeClr>
              </a:solidFill>
            </a:endParaRPr>
          </a:p>
        </p:txBody>
      </p:sp>
    </p:spTree>
    <p:extLst>
      <p:ext uri="{BB962C8B-B14F-4D97-AF65-F5344CB8AC3E}">
        <p14:creationId xmlns:p14="http://schemas.microsoft.com/office/powerpoint/2010/main" val="3715510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data:image/jpg;base64,/9j/4AAQSkZJRgABAQAAAQABAAD/2wCEAAkGBhISEBURExMSFRQWGBkWGBgYGBwXGxwbFSAcHRobHyAcHScgHBskGRwYJS8iJScpLTgsFR4xODErNSYrLikBCQoKDgwOGg8PGTUkHyQ1MSkyNTY0LTM1NTUqLC0pKTQwLjUvMi8rKjU1LCwsLDEqLCwsKTAsLyw0LywsLS8tLP/AABEIAGYA/wMBIgACEQEDEQH/xAAcAAEAAwADAQEAAAAAAAAAAAAABQYHAwQIAQL/xABBEAACAAQDBQUFBQYFBQEAAAABAgADBBEFEiEGBzFBURMiYXGBMkJikaEIFCNSsRVyksHR8CRDgqLCM1NUk7IX/8QAGgEBAAIDAQAAAAAAAAAAAAAAAAMEAQIFBv/EAC8RAAICAQMCBAQHAAMAAAAAAAABAgMRBCExEkEFE2FxUaHR8BQiMoGRwfEGQrH/2gAMAwEAAhEDEQA/AMNhCEAIQhACEXXZbdbU1QEyb+BJOt2HfYfCvQ9Tb1jVMB2Fo6Sxlygzj/MfvvfqOS+gEcTWeN6fTPpX5pfBf2/9LlWjss34RiuE7C11TYy5D5T7z9xded2tceUWmg3Jz21m1EpPBVMw/XKPrGkYxthR0txOnoGHuA5n/hW5HraKhiG+unXSTImTPFmEseegY/QRyl4j4nqt6K8L2/t7FnyNPX+uWfv0PtPuTpgO/UTmPwhF/UNH7mblKW3dn1APU5CPllH6xATd9VUT3KenA8c7H6MP0j8y99FYPakU5Hk4/wCcZ/D+Mvfr+aMeZpOMHJie5WeovIny5nwsDLPobsPmRFCxPCZ1PMMqdLaW41sw5dQeBHiI17Ad8VNOYJPltIJ0zZs6epsCvyI8Ys+1OzMqupzKcDNYmW/NWPAg9Dpccx6Qr8W1eksVetjs+/8AmzEtNVbHNLPN8I5KmnaW7IwsykqR0KmxHzjjj1yed0csQhH3KYyD5CPpEfIAQhCAEIQgBCEIAQhCAEIQgBCEIAQhCAEIQgD9S5ZYhVBJJAAAuSTwAHMxs2we7JKcLPqlDz+KodVl/wAmfx4Dl1iG3O7Lhi1dMF8hySgfze83oCAPM9ItW8LbgUMoJLsaiYDlB1CjhnPrwHUHpHlPFNbdfd+C037v+vZd/wCPfp6amMIedZ+xIbUba01Cv4jZphF1lrqx8T+UeJ9LxQsKxvEcdrBSSZn3aUbs+S/dli1yxFmY8ABdQSRwjOKqqeY7TJjFnY3ZibkmNs+zQq3rjpn/AAB45fxeHhe1/IR0dD4NRpkpSXVL4v8ApfbK92rnZstkXjDN1eD0SLnkynb/ALlQQxY+tl9AI/eKbncJqMrfd1l2Ia8olAw0JBA0ykdNddCI6O3m7+qq6ntpUxCpULlckZbcbaEWPH1MW3ZbAzS0iU7vnK3ueXeJNhfkLx1Izm5uLjhfEmv02nhpoWwt6pvmOOPv5nzD66gkSxKkzaWWi8FR0UD0B4+MSVLWS5oJlujgGxKsGAPTQxim8ISWrhT0slFyWlnIAMzseGnS4HneNZ2S2fWjpUki2b2nPVzx/oPACNKrpTm442Rwqb5WWOONl3M931btZEylaup5SpUSyC4RbdqGIB0HF7kG9rnURK4Hh7yKWRJc3dJaK3mALj04ekX+tHcIteMo3o7WCjpzLRv8ROBWWBxUHQv4W4Dx8jHmfHnPUairSVrd7/zt8uWdzRyValNmGbSz1esqHW2Vpswi3MZjr6xGxcsJ3RYtUAMtI6Kec0iVw8GIb6R+ca3WYpRAzZlMzIneLSyJgAGtzlJIAtqSLR6yEeiKj8Nig3l5N03ebvqTDKSXOnJLFSQGmTZlu4ze4pbRQOGmpN4t37fpf/Ikf+1f6xxUFXT19HLnZVeTNUTAHAI6635g3HpGJVlKtZiLS6VFVJkzKgAsAo0zeAsC0Q33OvGFnJS1N8qcYWcm44hhVLWycs1JU+U17Xs46XUjgfEG8eVd4+yX7OxCZTKSZejyyeOR+APUg3F/hj1lheHJIkpJQd1FCj05+ZOvrHnDf485sVLPKmJLWWsuUzLYOFuzFTwPec/SLCzjctrONzNYR+5MlnYKqlmY2AAJJJ4AAakxc8M3NYvOUMKVkBFx2rLLP8JOYHzAjJkpMIv8vcZjBYr2CC3MzUsfKxiLxfdbilM6o9JNbMbKZQ7UE+aXt624HpAFUhF1lbmsYbX7mw83lj/nHalbjMYb/IRfOan8jAFAhFyk7n8XaaZX3NwRa7MyhNejZrHhyv4xxY/uqxOjQzZtMxlqLs8siYAOZOU3AHUi0AVKEctLSvMcS5aM7sbKqgsxPQAakxc8P3LYvNGb7rkBFx2joh18Cbg+YEAUeET+0ewdfQDNU07ohNg+jJfpmUkAnobGICAEIQgBCEIA33ddl/ZcnL1e/nmN4zHepJmjE5jTAcrBTLPIoABp5G/rHd3Z7dLSMaeebSXOYNxyNwN/hItfoRfrGv1eGU9ZKAmJLnSzqp0Ya81I4eYMeInZPwvXztsjmMs7+7zt6o66S1FCinujHt2e66birl2YyqaWwDva7MeJRL6ZrWuToLjQ8I3aXNwzBJXYykCsRcqgzzWt7znj6sQOkTWyGDSaWkSRIXLLXMbXLasSTqSTxMQ+1suRh9DPeWoEyddMxJZmaZe92JubLc28I9d53XUrYcNZK+johZeqrE220kltnfu+y/b+Do4NvWFRVS6daYhZjZQ2e5HjbLb6xZtrsfFHSTJ2ma2VB1dvZ+XHyEZ1ugwMvUPVMO7KGVf334/Jf/oR1t6m0JqKoUyG6Se7preYePy0Hz6xXjfNUucnu+Df/ky02it8vTLGEly3u/f0wcm7jDkDviVU4WXLJCs59qY2pPiQD828Its3e5Qh8oE4j8wXT6m8fdlNiPwpT1aglFHZyPcl8ySPemE3JJ625RTt7ry/vqIiqGWUM1hbUkkA/wCm3zjH56KsrY8tmzT0prb/ANeTX6KsSbLWbLYMji6kcwYhanA8PpqiZiMxZaTnsDNc3IsLWQG+UkflFzHDgsxcOwqW0+47OXmYc8zm4UeNyBFFwWvXEaxqqvmy1kSdVlswC3PsqAeIFrnrpFmd3T0rH5n8i5PUdKjH/s/l7lurN6tHLt3Z7KeDBLA+WYi8WXBsYlVUlZ0probjhYgjiCORjPNrqt8VaXTUUlmlS2zGaVype1gASPZAJ+mmkXrZXABRUqSAcxFyzdWbU+nL0jFU5ym1yviYpsslY1zH4kHvIxlaSh7GUFRpt5ahQBZffIA4aG3+qK7uzw+VSyXxGpZUBukst094jmSToLdD1iubbY0a3ECFzMikSpYXUkA6kdSzX+kaVguxYbJNq1VigCypHGXJUcBbgz9WPOIE3bc5LtwVYyd97lFZ6dl8Pc63/wCu0OfLadl/Nl0+V7/SLFjODU2IUpkzQJkmatwRyuO66nkwvcGMr3tpLWtRUVVIlLmygDUs1r255bfSNM2bIpsNkmacolyQzE8ha8TU2yc5Rl2LFF03ZKE+x0NlthaDCZOZAoYD8SfMtnPXX3V+EfWPk7eTTd4y5dRORfaeXLJQW8TaKfLqp2OV2QlkpJfeKj8vK/V2+mvSNJr6mRQ0jNlVJUtdFGl+ijqSf1jZWysy47JdzaN0rcyi8RXf77Feq97NEioVE2YWBJCqAVtpY3I1PheLelSOzExhkGXMQ1hl0ub8hbnGJbuMC+9VwZgOzlfit0vfur/Fr5LF63sVzy6aUApaU00dqNRmVdQhI4Bv5RHVfN1uyXBFTqJuuVs+Oxz1m9egRioaY9uarp6E2vHHL3sUrEBJVQxYhQAg1J4Aa8Y5cPmYa1AK00spJYBJDS1JBU2sNNbnQecdHYKnNZNfEJiKqKTLp5YACoPeYAaX5X65vCM9djaSkt/TsZ67XJJSW+/HYumIYmkiS0+aSqKMzcyPDTnc2iJ2a23p65nSVnDKL2YWuOFxYnn+sS+KUsuZJmJMAKMpDX6W/v5RmG5nDmM6dPt3VQSwfiYgn5AfURJOco2RiuGTWWTjbCK4ZoWDbKUdGZj08iVKLks7KLHU3IvyX4RYDpEfiW8WjlFgGeaV9rslLAebcPrFO222uerqRQSJglys+R3vYMfeJP5F187eUTFXjtJS0poqFfvE1lKASxnuWFi7kaH++AjSV+W+l4S+9iOWp6m1F4S7+voiYwba6ixMPT5Sbqc0uYosy8D1BjzTvG2YGH4lOpkv2YIeXfU5HGYC/O17X+GN/wB22wsylJqZ+kxlyqnHKDa5PibDSMS3y40tTjE8oQVl5ZII6yxZv9+aJaXNwzPkn08rJQTsW5SIQhExOIQhACJTB9p6qlP4E50H5b3U+am4+kTe73dvUYrNIQiXJS3aTSLgX4Ko95ra2uABxIuL7HJ+z1hgTIz1TNb2u0UH0AS1vMGNJwjYumayvUym1ujk3JbSV1bJnTajs+yVgiFUysz2u5NjawBXgOLHpEXvaxozapKZNRKGoHN3t87LYepi/wBDQU+D4dkTN2UhWPeIzMzEnUgAZixtwihbu8BmVlY1dOF0Ry9zwaYdQB4Lx/hEUba4wjGipYT+R6XwRRq8zX3cQWF6yf38y3ov7Kwcmw7RVufGbM09QCR6LFJ3V4J94q2qJneEmza63mPexPlZj52jWcZwiXVSWkTQSjdNCCNQR4gxVMM3Y/d2YyayplhtCFygkDhfTxPLnEllMuuOFmKPH6zzdRqVdLflv3ZMbW7YyaGWSSGmkdyWDqT1PRfGKjsVsXNnz/2hWg3LZ1Rhqx5MRyUch4CLbhewtLJftSrTZvHtJpztfrroDE5U1KS0aY7KiKLszEKoA4kk6ARL5TnLqn24Q8mVklKzhcL6meb6KthJp5QvldnY+aBbD/cflHPuswqleiDtLlPNDvmLKGI17vHh3bfOLPimE0uJUy3IeWwDy5iHXUaMp8orVLuhlI1xU1AB4hbKT4EgRFKuau60sohnTYr/ADEsotU3aCnSelKpzTX91Bmygc2t7IiL3i7QfdaJsptMm/hp1F/ab0W/qREtgmzlPSKVkywpPtMdWPmTqYj9p9h5Nc6vNmTRkXKFUi2puTqDqdPkImmrHB45LFitdbS5ZT90ezQ71dMAsLrKv4e2/wDIH96NMlVstkLq6MgvdgwIFuOo00iPqtnUNCaJCZadn2YI4jx8bnj1uYqOC7t6uVLmU7VarImkZwi3YgaWBPs3Gh4xpCMqUoxjn6kVcZURUIxz8X6lewbDWxbFZk9gewV8zE8Mq6InmQBfwvFj3xYqUp5VOunasS37su2n8TD+GLtg+DyqWUJMlQqj5k8yTzMR+1eyMmvlqswsrISVdeIva414g2HyjXyJKqSX6ma/hpRpkl+qXJWN2tTT0uGtUTHRc7sWJOvc7qrbiTxIHxRBbwcTm1ElJ00NKlu1qeSdCVHtTXHqAB8XzuWA7sqSmYOc05xqM9soPUKNPneObazYKXXzEmPNmJkXLZbEWve+vA/0EaOqx1dJpKi10dGP2+pBbv58mio5bPdp9W4Ky0GZyvsrpyUC7XP5jGhzZKuCrKGB4gi4+sRGz+yNNRj8JLvaxdjmYjpfkPAWj9yNrKR6xqFZyNUIudkBvYDiL8Mw4leIGsWaYOMVFluitwgosp2+OpKU9PIQZUZmYgaDuAWH+6/pEtutxCW2HIgZc0suHF9RdiQfIg8YntodnJNbK7KcDYG6sNGU9QYqdNucp1a7T5zL0GVfmbRDKFkbeuKyuCvKu2N/mRWU1g7m1+0Bng4fRkTJ03uuym6y0PtEkaAkaep52jvnDRh2FzUk+1LlO2bmXym7fP6ARK4Tgkikl5JKKi8SeZtzJOpjuzZQZSrAFSCCDwIOhHyiZVt5lLnj2J1U23KT3e3sYhuxpJM2vyzgjDI2VXsQW068Ta8a9W11LRSi7dnKUclABJ6ADiYqtVufpy+eXOmyxe4AsbeROsTOD7A0shxMOedMHB5pzEeQ4CK9Fdla6cL3K2mqtqj09K9zg2+xicuDT6mmZpUzsg6lhZlBIzaH2Wyk26GPJLNc3PGN836bx5QkPhkhg8xyBOYG4RVIOS/5yQLjkPExgUXjooQhCAEIQgD1VuVo5cvBacpa753c/EWIN/IAD0iHxbZDEpeIGrk/jDtM4/ECnLe+QhiNLd3TlFG3Nb1pdCDRVZtIZi0uZqezZuIYD3CdbjgSeR09BUWISpyh5UyXMUi4ZGDAjrcG0RWVKxLJe0Wus0cpOCT6lhprsVHE9n6zEWRakLTUynMZaOHdj4kDKNOHHieMW6hoZcmWsqWoRFFgB/ep8Y/OIYpJkIXnTZcpRxZ2Cj6mMP3m78ROltSYeWCtdXn2KkjmssHUA82Nj0HOMxrUXnuaX6udsVXxFcJcfVv1bZ+t4m+yfKxJUoXUyqfMr3GZJrn2gbH2VtYEEG+Y3taJKj+0pIyjtaOaH55HVh9bGMChEhUNzxT7Sgy2p6M5rHWa+gPLRRr8xGYbV7wa7ET/AIiccl7iUgySx/pHE+LEnxitwgC8bB72qzDB2QtOp9T2TkjKTxKMNV15WI46X1jSZf2k6W2tJUA+DIR89P0jz9CANh2i+0XUzAUpJCSPjc9q/oLBR65o72HfaUYIBPogz21MuZlBPkwJHlcxiEIA3vD/ALScpp1p1I6SuTI4dgfFSFFvIxZZu/jCAmYTprH8glPm+tl+seX4QBrW2+/2oqB2VErU0u+swkGa1uFraIOtrnxGt5LZ77R7LLC1lNncC3aSiFzeJU6A+Rt4CMThAG6Yp9pQWAp6M35ma/8AJR0vz+cduT9pSnyjNRzg9tQHUi/mbG3pGAQgDTdr9/FbVqZUgCllnQlDmmEfv6ZRw9kA+JjO6PEZsqas6W7JNU5lcGzA9b/3xjrQgDadnvtHTEQJWUwmMB/1JRCE+anS/kQPARKVf2lJAU9nRzS3LO6qPoCYwKEAXTbLezX4iCjuJUk/5Uq6qR8RJzP6m3gInti9/NVSS1kVCCplrYKxbLMUDlmsQ4HK4v4xlsIA9An7SdLbSkqL/vJb5xStrt+9dVqZUgLSyzochLTCOmc2yj90A+JjM4QB9ZiTc6mPkIQAhCEAIQhACOaRVuhujsp+Elf0jhhAHLPqnc3d2Y9WJJ+scUIQAhCEAIQhACEIQAhCEAIQhACEIQAhCEAIQhACEIQAhCEAIQhACEIQAhCEAIQhACEIQAhCEAIQhACEIQAhCEAIQhACEIQAhCEAIQhACEIQAhCEAIQhACEIQAhCEAIQhA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6" name="Picture 4" descr="http://jbehave.org/reference/stable/images/jbehave-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934468">
            <a:off x="1375542" y="1687517"/>
            <a:ext cx="2232350" cy="895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rot="1028124">
            <a:off x="6019745" y="1906359"/>
            <a:ext cx="1676400" cy="769441"/>
          </a:xfrm>
          <a:prstGeom prst="rect">
            <a:avLst/>
          </a:prstGeom>
          <a:noFill/>
        </p:spPr>
        <p:txBody>
          <a:bodyPr wrap="square" rtlCol="0">
            <a:spAutoFit/>
          </a:bodyPr>
          <a:lstStyle/>
          <a:p>
            <a:r>
              <a:rPr lang="en-US" sz="4400" dirty="0" err="1" smtClean="0">
                <a:solidFill>
                  <a:srgbClr val="FF0000"/>
                </a:solidFill>
                <a:latin typeface="Berlin Sans FB" pitchFamily="34" charset="0"/>
              </a:rPr>
              <a:t>rspec</a:t>
            </a:r>
            <a:endParaRPr lang="en-US" sz="4400" dirty="0">
              <a:solidFill>
                <a:srgbClr val="FF0000"/>
              </a:solidFill>
              <a:latin typeface="Berlin Sans FB" pitchFamily="34" charset="0"/>
            </a:endParaRPr>
          </a:p>
        </p:txBody>
      </p:sp>
      <p:sp>
        <p:nvSpPr>
          <p:cNvPr id="5" name="TextBox 4"/>
          <p:cNvSpPr txBox="1"/>
          <p:nvPr/>
        </p:nvSpPr>
        <p:spPr>
          <a:xfrm rot="2726527">
            <a:off x="6449432" y="3940145"/>
            <a:ext cx="1066800" cy="369332"/>
          </a:xfrm>
          <a:prstGeom prst="rect">
            <a:avLst/>
          </a:prstGeom>
          <a:noFill/>
        </p:spPr>
        <p:txBody>
          <a:bodyPr wrap="square" rtlCol="0">
            <a:spAutoFit/>
          </a:bodyPr>
          <a:lstStyle/>
          <a:p>
            <a:r>
              <a:rPr lang="en-US" b="1" dirty="0" err="1">
                <a:solidFill>
                  <a:schemeClr val="bg1"/>
                </a:solidFill>
                <a:latin typeface="helvetica"/>
              </a:rPr>
              <a:t>MSpec</a:t>
            </a:r>
            <a:endParaRPr lang="en-US" b="1" i="0" dirty="0">
              <a:solidFill>
                <a:schemeClr val="bg1"/>
              </a:solidFill>
              <a:effectLst/>
              <a:latin typeface="helvetica"/>
            </a:endParaRPr>
          </a:p>
        </p:txBody>
      </p:sp>
      <p:pic>
        <p:nvPicPr>
          <p:cNvPr id="3078" name="Picture 6" descr="http://jsgoecke.files.wordpress.com/2009/06/picture-13.png?w=229&amp;h=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492699">
            <a:off x="3252861" y="5204411"/>
            <a:ext cx="2181225" cy="6858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3019308"/>
            <a:ext cx="27813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descr="Jasmine: BDD for your JavaScrip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19004">
            <a:off x="956345" y="3850277"/>
            <a:ext cx="1941807" cy="61972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114739">
            <a:off x="7203171" y="5195870"/>
            <a:ext cx="1138237" cy="4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96291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data:image/jpg;base64,/9j/4AAQSkZJRgABAQAAAQABAAD/2wCEAAkGBhISEBURExMSFRQWGBkWGBgYGBwXGxwbFSAcHRobHyAcHScgHBskGRwYJS8iJScpLTgsFR4xODErNSYrLikBCQoKDgwOGg8PGTUkHyQ1MSkyNTY0LTM1NTUqLC0pKTQwLjUvMi8rKjU1LCwsLDEqLCwsKTAsLyw0LywsLS8tLP/AABEIAGYA/wMBIgACEQEDEQH/xAAcAAEAAwADAQEAAAAAAAAAAAAABQYHAwQIAQL/xABBEAACAAQDBQUFBQYFBQEAAAABAgADBBEFEiEGBzFBURMiYXGBMkJikaEIFCNSsRVyksHR8CRDgqLCM1NUk7IX/8QAGgEBAAIDAQAAAAAAAAAAAAAAAAMEAQIFBv/EAC8RAAICAQMCBAQHAAMAAAAAAAABAgMRBCExEkEFE2FxUaHR8BQiMoGRwfEGQrH/2gAMAwEAAhEDEQA/AMNhCEAIQhACEXXZbdbU1QEyb+BJOt2HfYfCvQ9Tb1jVMB2Fo6Sxlygzj/MfvvfqOS+gEcTWeN6fTPpX5pfBf2/9LlWjss34RiuE7C11TYy5D5T7z9xded2tceUWmg3Jz21m1EpPBVMw/XKPrGkYxthR0txOnoGHuA5n/hW5HraKhiG+unXSTImTPFmEseegY/QRyl4j4nqt6K8L2/t7FnyNPX+uWfv0PtPuTpgO/UTmPwhF/UNH7mblKW3dn1APU5CPllH6xATd9VUT3KenA8c7H6MP0j8y99FYPakU5Hk4/wCcZ/D+Mvfr+aMeZpOMHJie5WeovIny5nwsDLPobsPmRFCxPCZ1PMMqdLaW41sw5dQeBHiI17Ad8VNOYJPltIJ0zZs6epsCvyI8Ys+1OzMqupzKcDNYmW/NWPAg9Dpccx6Qr8W1eksVetjs+/8AmzEtNVbHNLPN8I5KmnaW7IwsykqR0KmxHzjjj1yed0csQhH3KYyD5CPpEfIAQhCAEIQgBCEIAQhCAEIQgBCEIAQhCAEIQgD9S5ZYhVBJJAAAuSTwAHMxs2we7JKcLPqlDz+KodVl/wAmfx4Dl1iG3O7Lhi1dMF8hySgfze83oCAPM9ItW8LbgUMoJLsaiYDlB1CjhnPrwHUHpHlPFNbdfd+C037v+vZd/wCPfp6amMIedZ+xIbUba01Cv4jZphF1lrqx8T+UeJ9LxQsKxvEcdrBSSZn3aUbs+S/dli1yxFmY8ABdQSRwjOKqqeY7TJjFnY3ZibkmNs+zQq3rjpn/AAB45fxeHhe1/IR0dD4NRpkpSXVL4v8ApfbK92rnZstkXjDN1eD0SLnkynb/ALlQQxY+tl9AI/eKbncJqMrfd1l2Ia8olAw0JBA0ykdNddCI6O3m7+qq6ntpUxCpULlckZbcbaEWPH1MW3ZbAzS0iU7vnK3ueXeJNhfkLx1Izm5uLjhfEmv02nhpoWwt6pvmOOPv5nzD66gkSxKkzaWWi8FR0UD0B4+MSVLWS5oJlujgGxKsGAPTQxim8ISWrhT0slFyWlnIAMzseGnS4HneNZ2S2fWjpUki2b2nPVzx/oPACNKrpTm442Rwqb5WWOONl3M931btZEylaup5SpUSyC4RbdqGIB0HF7kG9rnURK4Hh7yKWRJc3dJaK3mALj04ekX+tHcIteMo3o7WCjpzLRv8ROBWWBxUHQv4W4Dx8jHmfHnPUairSVrd7/zt8uWdzRyValNmGbSz1esqHW2Vpswi3MZjr6xGxcsJ3RYtUAMtI6Kec0iVw8GIb6R+ca3WYpRAzZlMzIneLSyJgAGtzlJIAtqSLR6yEeiKj8Nig3l5N03ebvqTDKSXOnJLFSQGmTZlu4ze4pbRQOGmpN4t37fpf/Ikf+1f6xxUFXT19HLnZVeTNUTAHAI6635g3HpGJVlKtZiLS6VFVJkzKgAsAo0zeAsC0Q33OvGFnJS1N8qcYWcm44hhVLWycs1JU+U17Xs46XUjgfEG8eVd4+yX7OxCZTKSZejyyeOR+APUg3F/hj1lheHJIkpJQd1FCj05+ZOvrHnDf485sVLPKmJLWWsuUzLYOFuzFTwPec/SLCzjctrONzNYR+5MlnYKqlmY2AAJJJ4AAakxc8M3NYvOUMKVkBFx2rLLP8JOYHzAjJkpMIv8vcZjBYr2CC3MzUsfKxiLxfdbilM6o9JNbMbKZQ7UE+aXt624HpAFUhF1lbmsYbX7mw83lj/nHalbjMYb/IRfOan8jAFAhFyk7n8XaaZX3NwRa7MyhNejZrHhyv4xxY/uqxOjQzZtMxlqLs8siYAOZOU3AHUi0AVKEctLSvMcS5aM7sbKqgsxPQAakxc8P3LYvNGb7rkBFx2joh18Cbg+YEAUeET+0ewdfQDNU07ohNg+jJfpmUkAnobGICAEIQgBCEIA33ddl/ZcnL1e/nmN4zHepJmjE5jTAcrBTLPIoABp5G/rHd3Z7dLSMaeebSXOYNxyNwN/hItfoRfrGv1eGU9ZKAmJLnSzqp0Ya81I4eYMeInZPwvXztsjmMs7+7zt6o66S1FCinujHt2e66birl2YyqaWwDva7MeJRL6ZrWuToLjQ8I3aXNwzBJXYykCsRcqgzzWt7znj6sQOkTWyGDSaWkSRIXLLXMbXLasSTqSTxMQ+1suRh9DPeWoEyddMxJZmaZe92JubLc28I9d53XUrYcNZK+johZeqrE220kltnfu+y/b+Do4NvWFRVS6daYhZjZQ2e5HjbLb6xZtrsfFHSTJ2ma2VB1dvZ+XHyEZ1ugwMvUPVMO7KGVf334/Jf/oR1t6m0JqKoUyG6Se7preYePy0Hz6xXjfNUucnu+Df/ky02it8vTLGEly3u/f0wcm7jDkDviVU4WXLJCs59qY2pPiQD828Its3e5Qh8oE4j8wXT6m8fdlNiPwpT1aglFHZyPcl8ySPemE3JJ625RTt7ry/vqIiqGWUM1hbUkkA/wCm3zjH56KsrY8tmzT0prb/ANeTX6KsSbLWbLYMji6kcwYhanA8PpqiZiMxZaTnsDNc3IsLWQG+UkflFzHDgsxcOwqW0+47OXmYc8zm4UeNyBFFwWvXEaxqqvmy1kSdVlswC3PsqAeIFrnrpFmd3T0rH5n8i5PUdKjH/s/l7lurN6tHLt3Z7KeDBLA+WYi8WXBsYlVUlZ0probjhYgjiCORjPNrqt8VaXTUUlmlS2zGaVype1gASPZAJ+mmkXrZXABRUqSAcxFyzdWbU+nL0jFU5ym1yviYpsslY1zH4kHvIxlaSh7GUFRpt5ahQBZffIA4aG3+qK7uzw+VSyXxGpZUBukst094jmSToLdD1iubbY0a3ECFzMikSpYXUkA6kdSzX+kaVguxYbJNq1VigCypHGXJUcBbgz9WPOIE3bc5LtwVYyd97lFZ6dl8Pc63/wCu0OfLadl/Nl0+V7/SLFjODU2IUpkzQJkmatwRyuO66nkwvcGMr3tpLWtRUVVIlLmygDUs1r255bfSNM2bIpsNkmacolyQzE8ha8TU2yc5Rl2LFF03ZKE+x0NlthaDCZOZAoYD8SfMtnPXX3V+EfWPk7eTTd4y5dRORfaeXLJQW8TaKfLqp2OV2QlkpJfeKj8vK/V2+mvSNJr6mRQ0jNlVJUtdFGl+ijqSf1jZWysy47JdzaN0rcyi8RXf77Feq97NEioVE2YWBJCqAVtpY3I1PheLelSOzExhkGXMQ1hl0ub8hbnGJbuMC+9VwZgOzlfit0vfur/Fr5LF63sVzy6aUApaU00dqNRmVdQhI4Bv5RHVfN1uyXBFTqJuuVs+Oxz1m9egRioaY9uarp6E2vHHL3sUrEBJVQxYhQAg1J4Aa8Y5cPmYa1AK00spJYBJDS1JBU2sNNbnQecdHYKnNZNfEJiKqKTLp5YACoPeYAaX5X65vCM9djaSkt/TsZ67XJJSW+/HYumIYmkiS0+aSqKMzcyPDTnc2iJ2a23p65nSVnDKL2YWuOFxYnn+sS+KUsuZJmJMAKMpDX6W/v5RmG5nDmM6dPt3VQSwfiYgn5AfURJOco2RiuGTWWTjbCK4ZoWDbKUdGZj08iVKLks7KLHU3IvyX4RYDpEfiW8WjlFgGeaV9rslLAebcPrFO222uerqRQSJglys+R3vYMfeJP5F187eUTFXjtJS0poqFfvE1lKASxnuWFi7kaH++AjSV+W+l4S+9iOWp6m1F4S7+voiYwba6ixMPT5Sbqc0uYosy8D1BjzTvG2YGH4lOpkv2YIeXfU5HGYC/O17X+GN/wB22wsylJqZ+kxlyqnHKDa5PibDSMS3y40tTjE8oQVl5ZII6yxZv9+aJaXNwzPkn08rJQTsW5SIQhExOIQhACJTB9p6qlP4E50H5b3U+am4+kTe73dvUYrNIQiXJS3aTSLgX4Ko95ra2uABxIuL7HJ+z1hgTIz1TNb2u0UH0AS1vMGNJwjYumayvUym1ujk3JbSV1bJnTajs+yVgiFUysz2u5NjawBXgOLHpEXvaxozapKZNRKGoHN3t87LYepi/wBDQU+D4dkTN2UhWPeIzMzEnUgAZixtwihbu8BmVlY1dOF0Ry9zwaYdQB4Lx/hEUba4wjGipYT+R6XwRRq8zX3cQWF6yf38y3ov7Kwcmw7RVufGbM09QCR6LFJ3V4J94q2qJneEmza63mPexPlZj52jWcZwiXVSWkTQSjdNCCNQR4gxVMM3Y/d2YyayplhtCFygkDhfTxPLnEllMuuOFmKPH6zzdRqVdLflv3ZMbW7YyaGWSSGmkdyWDqT1PRfGKjsVsXNnz/2hWg3LZ1Rhqx5MRyUch4CLbhewtLJftSrTZvHtJpztfrroDE5U1KS0aY7KiKLszEKoA4kk6ARL5TnLqn24Q8mVklKzhcL6meb6KthJp5QvldnY+aBbD/cflHPuswqleiDtLlPNDvmLKGI17vHh3bfOLPimE0uJUy3IeWwDy5iHXUaMp8orVLuhlI1xU1AB4hbKT4EgRFKuau60sohnTYr/ADEsotU3aCnSelKpzTX91Bmygc2t7IiL3i7QfdaJsptMm/hp1F/ab0W/qREtgmzlPSKVkywpPtMdWPmTqYj9p9h5Nc6vNmTRkXKFUi2puTqDqdPkImmrHB45LFitdbS5ZT90ezQ71dMAsLrKv4e2/wDIH96NMlVstkLq6MgvdgwIFuOo00iPqtnUNCaJCZadn2YI4jx8bnj1uYqOC7t6uVLmU7VarImkZwi3YgaWBPs3Gh4xpCMqUoxjn6kVcZURUIxz8X6lewbDWxbFZk9gewV8zE8Mq6InmQBfwvFj3xYqUp5VOunasS37su2n8TD+GLtg+DyqWUJMlQqj5k8yTzMR+1eyMmvlqswsrISVdeIva414g2HyjXyJKqSX6ma/hpRpkl+qXJWN2tTT0uGtUTHRc7sWJOvc7qrbiTxIHxRBbwcTm1ElJ00NKlu1qeSdCVHtTXHqAB8XzuWA7sqSmYOc05xqM9soPUKNPneObazYKXXzEmPNmJkXLZbEWve+vA/0EaOqx1dJpKi10dGP2+pBbv58mio5bPdp9W4Ky0GZyvsrpyUC7XP5jGhzZKuCrKGB4gi4+sRGz+yNNRj8JLvaxdjmYjpfkPAWj9yNrKR6xqFZyNUIudkBvYDiL8Mw4leIGsWaYOMVFluitwgosp2+OpKU9PIQZUZmYgaDuAWH+6/pEtutxCW2HIgZc0suHF9RdiQfIg8YntodnJNbK7KcDYG6sNGU9QYqdNucp1a7T5zL0GVfmbRDKFkbeuKyuCvKu2N/mRWU1g7m1+0Bng4fRkTJ03uuym6y0PtEkaAkaep52jvnDRh2FzUk+1LlO2bmXym7fP6ARK4Tgkikl5JKKi8SeZtzJOpjuzZQZSrAFSCCDwIOhHyiZVt5lLnj2J1U23KT3e3sYhuxpJM2vyzgjDI2VXsQW068Ta8a9W11LRSi7dnKUclABJ6ADiYqtVufpy+eXOmyxe4AsbeROsTOD7A0shxMOedMHB5pzEeQ4CK9Fdla6cL3K2mqtqj09K9zg2+xicuDT6mmZpUzsg6lhZlBIzaH2Wyk26GPJLNc3PGN836bx5QkPhkhg8xyBOYG4RVIOS/5yQLjkPExgUXjooQhCAEIQgD1VuVo5cvBacpa753c/EWIN/IAD0iHxbZDEpeIGrk/jDtM4/ECnLe+QhiNLd3TlFG3Nb1pdCDRVZtIZi0uZqezZuIYD3CdbjgSeR09BUWISpyh5UyXMUi4ZGDAjrcG0RWVKxLJe0Wus0cpOCT6lhprsVHE9n6zEWRakLTUynMZaOHdj4kDKNOHHieMW6hoZcmWsqWoRFFgB/ep8Y/OIYpJkIXnTZcpRxZ2Cj6mMP3m78ROltSYeWCtdXn2KkjmssHUA82Nj0HOMxrUXnuaX6udsVXxFcJcfVv1bZ+t4m+yfKxJUoXUyqfMr3GZJrn2gbH2VtYEEG+Y3taJKj+0pIyjtaOaH55HVh9bGMChEhUNzxT7Sgy2p6M5rHWa+gPLRRr8xGYbV7wa7ET/AIiccl7iUgySx/pHE+LEnxitwgC8bB72qzDB2QtOp9T2TkjKTxKMNV15WI46X1jSZf2k6W2tJUA+DIR89P0jz9CANh2i+0XUzAUpJCSPjc9q/oLBR65o72HfaUYIBPogz21MuZlBPkwJHlcxiEIA3vD/ALScpp1p1I6SuTI4dgfFSFFvIxZZu/jCAmYTprH8glPm+tl+seX4QBrW2+/2oqB2VErU0u+swkGa1uFraIOtrnxGt5LZ77R7LLC1lNncC3aSiFzeJU6A+Rt4CMThAG6Yp9pQWAp6M35ma/8AJR0vz+cduT9pSnyjNRzg9tQHUi/mbG3pGAQgDTdr9/FbVqZUgCllnQlDmmEfv6ZRw9kA+JjO6PEZsqas6W7JNU5lcGzA9b/3xjrQgDadnvtHTEQJWUwmMB/1JRCE+anS/kQPARKVf2lJAU9nRzS3LO6qPoCYwKEAXTbLezX4iCjuJUk/5Uq6qR8RJzP6m3gInti9/NVSS1kVCCplrYKxbLMUDlmsQ4HK4v4xlsIA9An7SdLbSkqL/vJb5xStrt+9dVqZUgLSyzochLTCOmc2yj90A+JjM4QB9ZiTc6mPkIQAhCEAIQhACOaRVuhujsp+Elf0jhhAHLPqnc3d2Y9WJJ+scUIQAhCEAIQhACEIQAhCEAIQhACEIQAhCEAIQhACEIQAhCEAIQhACEIQAhCEAIQhACEIQAhCEAIQhACEIQAhCEAIQhACEIQAhCEAIQhACEIQAhCEAIQhACEIQAhCEAIQhA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8" name="Picture 6" descr="http://jsgoecke.files.wordpress.com/2009/06/picture-13.png?w=229&amp;h=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92699">
            <a:off x="3252861" y="5204411"/>
            <a:ext cx="2181225" cy="6858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3019308"/>
            <a:ext cx="27813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886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209800"/>
            <a:ext cx="4670801" cy="238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33416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BDD is not </a:t>
            </a:r>
            <a:r>
              <a:rPr lang="en-US" i="1" dirty="0" smtClean="0"/>
              <a:t>instead of </a:t>
            </a:r>
            <a:r>
              <a:rPr lang="en-US" dirty="0" smtClean="0"/>
              <a:t>TDD</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514600"/>
            <a:ext cx="6456053" cy="2828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1613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Choreographing Your Tests</a:t>
            </a:r>
            <a:endParaRPr lang="en-US" dirty="0"/>
          </a:p>
        </p:txBody>
      </p:sp>
      <p:sp>
        <p:nvSpPr>
          <p:cNvPr id="3" name="Content Placeholder 2"/>
          <p:cNvSpPr>
            <a:spLocks noGrp="1"/>
          </p:cNvSpPr>
          <p:nvPr>
            <p:ph idx="1"/>
          </p:nvPr>
        </p:nvSpPr>
        <p:spPr>
          <a:xfrm>
            <a:off x="457200" y="2057401"/>
            <a:ext cx="8229600" cy="2057400"/>
          </a:xfrm>
        </p:spPr>
        <p:txBody>
          <a:bodyPr>
            <a:noAutofit/>
          </a:bodyPr>
          <a:lstStyle/>
          <a:p>
            <a:pPr marL="514350" indent="-514350">
              <a:buFont typeface="+mj-lt"/>
              <a:buAutoNum type="arabicPeriod"/>
            </a:pPr>
            <a:r>
              <a:rPr lang="en-US" sz="4000" dirty="0" smtClean="0">
                <a:solidFill>
                  <a:schemeClr val="bg1">
                    <a:lumMod val="85000"/>
                  </a:schemeClr>
                </a:solidFill>
              </a:rPr>
              <a:t>Arrange</a:t>
            </a:r>
          </a:p>
          <a:p>
            <a:pPr marL="514350" indent="-514350">
              <a:buFont typeface="+mj-lt"/>
              <a:buAutoNum type="arabicPeriod"/>
            </a:pPr>
            <a:r>
              <a:rPr lang="en-US" sz="4000" dirty="0" smtClean="0">
                <a:solidFill>
                  <a:schemeClr val="bg1">
                    <a:lumMod val="85000"/>
                  </a:schemeClr>
                </a:solidFill>
              </a:rPr>
              <a:t>Act</a:t>
            </a:r>
          </a:p>
          <a:p>
            <a:pPr marL="514350" indent="-514350">
              <a:buFont typeface="+mj-lt"/>
              <a:buAutoNum type="arabicPeriod"/>
            </a:pPr>
            <a:r>
              <a:rPr lang="en-US" sz="4000" dirty="0" smtClean="0">
                <a:solidFill>
                  <a:schemeClr val="bg1">
                    <a:lumMod val="85000"/>
                  </a:schemeClr>
                </a:solidFill>
              </a:rPr>
              <a:t>Assert</a:t>
            </a:r>
            <a:endParaRPr lang="en-US" sz="4000" dirty="0">
              <a:solidFill>
                <a:schemeClr val="bg1">
                  <a:lumMod val="85000"/>
                </a:schemeClr>
              </a:solidFill>
            </a:endParaRPr>
          </a:p>
        </p:txBody>
      </p:sp>
      <p:sp>
        <p:nvSpPr>
          <p:cNvPr id="5" name="Rectangle 4"/>
          <p:cNvSpPr/>
          <p:nvPr/>
        </p:nvSpPr>
        <p:spPr>
          <a:xfrm rot="20118603">
            <a:off x="2562574" y="3718157"/>
            <a:ext cx="4659609" cy="1169551"/>
          </a:xfrm>
          <a:prstGeom prst="rect">
            <a:avLst/>
          </a:prstGeom>
          <a:noFill/>
        </p:spPr>
        <p:txBody>
          <a:bodyPr wrap="none" lIns="91440" tIns="45720" rIns="91440" bIns="45720">
            <a:spAutoFit/>
          </a:bodyPr>
          <a:lstStyle/>
          <a:p>
            <a:pPr algn="ctr"/>
            <a:r>
              <a:rPr lang="en-US" sz="7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Tech-Speak!</a:t>
            </a:r>
            <a:endParaRPr lang="en-US" sz="7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09099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Communicating Your Thoughts</a:t>
            </a:r>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700337"/>
            <a:ext cx="4724400" cy="318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48757" y="2238672"/>
            <a:ext cx="2465547"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Arrange</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Rectangle 5"/>
          <p:cNvSpPr/>
          <p:nvPr/>
        </p:nvSpPr>
        <p:spPr>
          <a:xfrm>
            <a:off x="1046150" y="5105400"/>
            <a:ext cx="1135247"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Act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Rectangle 6"/>
          <p:cNvSpPr/>
          <p:nvPr/>
        </p:nvSpPr>
        <p:spPr>
          <a:xfrm>
            <a:off x="6949155" y="5038130"/>
            <a:ext cx="1991251"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Assert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99960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Feature</a:t>
            </a:r>
            <a:endParaRPr lang="en-US" dirty="0"/>
          </a:p>
        </p:txBody>
      </p:sp>
      <p:grpSp>
        <p:nvGrpSpPr>
          <p:cNvPr id="3" name="Group 2"/>
          <p:cNvGrpSpPr/>
          <p:nvPr/>
        </p:nvGrpSpPr>
        <p:grpSpPr>
          <a:xfrm>
            <a:off x="2057400" y="2514600"/>
            <a:ext cx="4762500" cy="2933700"/>
            <a:chOff x="2057400" y="2514600"/>
            <a:chExt cx="4762500" cy="293370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590800"/>
              <a:ext cx="4762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152006" y="2514600"/>
              <a:ext cx="4629794" cy="2400657"/>
            </a:xfrm>
            <a:prstGeom prst="rect">
              <a:avLst/>
            </a:prstGeom>
            <a:noFill/>
          </p:spPr>
          <p:txBody>
            <a:bodyPr wrap="none" rtlCol="0">
              <a:spAutoFit/>
            </a:bodyPr>
            <a:lstStyle/>
            <a:p>
              <a:r>
                <a:rPr lang="en-US" sz="3000" b="1" dirty="0" smtClean="0">
                  <a:latin typeface="CityBlueprint" pitchFamily="2" charset="2"/>
                </a:rPr>
                <a:t>Managing Orders</a:t>
              </a:r>
            </a:p>
            <a:p>
              <a:endParaRPr lang="en-US" sz="3000" b="1" dirty="0" smtClean="0">
                <a:latin typeface="CityBlueprint" pitchFamily="2" charset="2"/>
              </a:endParaRPr>
            </a:p>
            <a:p>
              <a:r>
                <a:rPr lang="en-US" sz="3000" b="1" dirty="0" smtClean="0">
                  <a:latin typeface="CityBlueprint" pitchFamily="2" charset="2"/>
                </a:rPr>
                <a:t>As a Customer</a:t>
              </a:r>
            </a:p>
            <a:p>
              <a:r>
                <a:rPr lang="en-US" sz="3000" b="1" dirty="0" smtClean="0">
                  <a:latin typeface="CityBlueprint" pitchFamily="2" charset="2"/>
                </a:rPr>
                <a:t>I want to Manage my orders</a:t>
              </a:r>
            </a:p>
            <a:p>
              <a:r>
                <a:rPr lang="en-US" sz="3000" b="1" dirty="0" smtClean="0">
                  <a:latin typeface="CityBlueprint" pitchFamily="2" charset="2"/>
                </a:rPr>
                <a:t>So that I can purchase products.</a:t>
              </a:r>
              <a:endParaRPr lang="en-US" sz="3000" b="1" dirty="0">
                <a:latin typeface="CityBlueprint" pitchFamily="2" charset="2"/>
              </a:endParaRPr>
            </a:p>
          </p:txBody>
        </p:sp>
      </p:grpSp>
    </p:spTree>
    <p:extLst>
      <p:ext uri="{BB962C8B-B14F-4D97-AF65-F5344CB8AC3E}">
        <p14:creationId xmlns:p14="http://schemas.microsoft.com/office/powerpoint/2010/main" val="39392943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Scenarios</a:t>
            </a:r>
            <a:endParaRPr lang="en-US" dirty="0"/>
          </a:p>
        </p:txBody>
      </p:sp>
      <p:grpSp>
        <p:nvGrpSpPr>
          <p:cNvPr id="3" name="Group 2"/>
          <p:cNvGrpSpPr/>
          <p:nvPr/>
        </p:nvGrpSpPr>
        <p:grpSpPr>
          <a:xfrm>
            <a:off x="1524000" y="2438400"/>
            <a:ext cx="7010400" cy="2933700"/>
            <a:chOff x="2057400" y="2514600"/>
            <a:chExt cx="5633302" cy="293370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590800"/>
              <a:ext cx="4762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152006" y="2514600"/>
              <a:ext cx="5538696" cy="2862322"/>
            </a:xfrm>
            <a:prstGeom prst="rect">
              <a:avLst/>
            </a:prstGeom>
            <a:noFill/>
          </p:spPr>
          <p:txBody>
            <a:bodyPr wrap="none" rtlCol="0">
              <a:spAutoFit/>
            </a:bodyPr>
            <a:lstStyle/>
            <a:p>
              <a:r>
                <a:rPr lang="en-US" sz="3000" b="1" dirty="0" smtClean="0">
                  <a:latin typeface="CityBlueprint" pitchFamily="2" charset="2"/>
                </a:rPr>
                <a:t>Adding an Order</a:t>
              </a:r>
            </a:p>
            <a:p>
              <a:endParaRPr lang="en-US" sz="3000" b="1" dirty="0" smtClean="0">
                <a:latin typeface="CityBlueprint" pitchFamily="2" charset="2"/>
              </a:endParaRPr>
            </a:p>
            <a:p>
              <a:r>
                <a:rPr lang="en-US" sz="3000" b="1" dirty="0" smtClean="0">
                  <a:latin typeface="CityBlueprint" pitchFamily="2" charset="2"/>
                </a:rPr>
                <a:t>Given a Valid Customer</a:t>
              </a:r>
            </a:p>
            <a:p>
              <a:r>
                <a:rPr lang="en-US" sz="3000" b="1" dirty="0" smtClean="0">
                  <a:latin typeface="CityBlueprint" pitchFamily="2" charset="2"/>
                </a:rPr>
                <a:t>And a Valid Order</a:t>
              </a:r>
            </a:p>
            <a:p>
              <a:r>
                <a:rPr lang="en-US" sz="3000" b="1" dirty="0" smtClean="0">
                  <a:latin typeface="CityBlueprint" pitchFamily="2" charset="2"/>
                </a:rPr>
                <a:t>When I add the Order to the Customer</a:t>
              </a:r>
            </a:p>
            <a:p>
              <a:r>
                <a:rPr lang="en-US" sz="3000" b="1" dirty="0" smtClean="0">
                  <a:latin typeface="CityBlueprint" pitchFamily="2" charset="2"/>
                </a:rPr>
                <a:t>Then the Customer contains the Order</a:t>
              </a:r>
              <a:endParaRPr lang="en-US" sz="3000" b="1" dirty="0">
                <a:latin typeface="CityBlueprint" pitchFamily="2" charset="2"/>
              </a:endParaRPr>
            </a:p>
          </p:txBody>
        </p:sp>
      </p:grpSp>
    </p:spTree>
    <p:extLst>
      <p:ext uri="{BB962C8B-B14F-4D97-AF65-F5344CB8AC3E}">
        <p14:creationId xmlns:p14="http://schemas.microsoft.com/office/powerpoint/2010/main" val="23800073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Steve Bohlen</a:t>
            </a:r>
            <a:endParaRPr lang="en-US" dirty="0"/>
          </a:p>
        </p:txBody>
      </p:sp>
      <p:sp>
        <p:nvSpPr>
          <p:cNvPr id="5" name="Content Placeholder 3"/>
          <p:cNvSpPr txBox="1">
            <a:spLocks/>
          </p:cNvSpPr>
          <p:nvPr/>
        </p:nvSpPr>
        <p:spPr>
          <a:xfrm>
            <a:off x="457200" y="1806544"/>
            <a:ext cx="8229600" cy="4899056"/>
          </a:xfrm>
          <a:prstGeom prst="rect">
            <a:avLst/>
          </a:prstGeom>
        </p:spPr>
        <p:txBody>
          <a:bodyPr>
            <a:normAutofit fontScale="70000" lnSpcReduction="20000"/>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Nearly 20 years developing software</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LISP, Delphi, C/C++, VB, VB.NET, , Ruby, C#</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lang="en-US" sz="3000" dirty="0" smtClean="0">
                <a:solidFill>
                  <a:schemeClr val="bg1"/>
                </a:solidFill>
              </a:rPr>
              <a:t>Senior Engineer </a:t>
            </a:r>
            <a:r>
              <a:rPr lang="en-US" sz="3000" dirty="0" err="1" smtClean="0">
                <a:solidFill>
                  <a:schemeClr val="bg1"/>
                </a:solidFill>
              </a:rPr>
              <a:t>Springsource</a:t>
            </a:r>
            <a:r>
              <a:rPr lang="en-US" sz="3000" dirty="0" smtClean="0">
                <a:solidFill>
                  <a:schemeClr val="bg1"/>
                </a:solidFill>
              </a:rPr>
              <a:t>/VMware</a:t>
            </a:r>
            <a:endParaRPr kumimoji="0" lang="en-US" sz="3000" b="0" i="0" u="none" strike="noStrike" kern="1200" cap="none" spc="0" normalizeH="0" baseline="0" noProof="0" dirty="0" smtClean="0">
              <a:ln>
                <a:noFill/>
              </a:ln>
              <a:solidFill>
                <a:schemeClr val="bg1"/>
              </a:solidFill>
              <a:effectLst/>
              <a:uLnTx/>
              <a:uFillTx/>
            </a:endParaRP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Co-Founder, NYC </a:t>
            </a:r>
            <a:r>
              <a:rPr kumimoji="0" lang="en-US" sz="3000" b="0" i="0" u="none" strike="noStrike" kern="1200" cap="none" spc="0" normalizeH="0" baseline="0" noProof="0" dirty="0" err="1" smtClean="0">
                <a:ln>
                  <a:noFill/>
                </a:ln>
                <a:solidFill>
                  <a:schemeClr val="bg1"/>
                </a:solidFill>
                <a:effectLst/>
                <a:uLnTx/>
                <a:uFillTx/>
                <a:latin typeface="+mn-lt"/>
                <a:ea typeface="+mn-ea"/>
                <a:cs typeface="+mn-cs"/>
              </a:rPr>
              <a:t>Alt.Net</a:t>
            </a:r>
            <a:r>
              <a:rPr kumimoji="0" lang="en-US" sz="3000" b="0" i="0" u="none" strike="noStrike" kern="1200" cap="none" spc="0" normalizeH="0" baseline="0" noProof="0" dirty="0" smtClean="0">
                <a:ln>
                  <a:noFill/>
                </a:ln>
                <a:solidFill>
                  <a:schemeClr val="bg1"/>
                </a:solidFill>
                <a:effectLst/>
                <a:uLnTx/>
                <a:uFillTx/>
                <a:latin typeface="+mn-lt"/>
                <a:ea typeface="+mn-ea"/>
                <a:cs typeface="+mn-cs"/>
              </a:rPr>
              <a:t> User Group</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lang="en-US" sz="3000" dirty="0">
                <a:solidFill>
                  <a:schemeClr val="bg1"/>
                </a:solidFill>
              </a:rPr>
              <a:t>	</a:t>
            </a:r>
            <a:r>
              <a:rPr kumimoji="0" lang="en-US" sz="3000" b="0" i="0" u="none" strike="noStrike" kern="1200" cap="none" spc="0" normalizeH="0" baseline="0" noProof="0" dirty="0" smtClean="0">
                <a:ln>
                  <a:noFill/>
                </a:ln>
                <a:solidFill>
                  <a:srgbClr val="FFC000"/>
                </a:solidFill>
                <a:effectLst/>
                <a:uLnTx/>
                <a:uFillTx/>
                <a:latin typeface="+mn-lt"/>
                <a:ea typeface="+mn-ea"/>
                <a:cs typeface="+mn-cs"/>
              </a:rPr>
              <a:t>http://nyalt.net</a:t>
            </a:r>
          </a:p>
          <a:p>
            <a:pPr marL="420624" indent="-384048">
              <a:spcBef>
                <a:spcPct val="20000"/>
              </a:spcBef>
              <a:buClr>
                <a:schemeClr val="accent1"/>
              </a:buClr>
              <a:buSzPct val="80000"/>
              <a:defRPr/>
            </a:pPr>
            <a:r>
              <a:rPr lang="en-US" sz="3000" dirty="0" smtClean="0">
                <a:solidFill>
                  <a:schemeClr val="bg1"/>
                </a:solidFill>
              </a:rPr>
              <a:t>Co-Organizer, </a:t>
            </a:r>
            <a:r>
              <a:rPr lang="en-US" sz="3000" dirty="0">
                <a:solidFill>
                  <a:schemeClr val="bg1"/>
                </a:solidFill>
              </a:rPr>
              <a:t>NYC </a:t>
            </a:r>
            <a:r>
              <a:rPr lang="en-US" sz="3000" dirty="0" smtClean="0">
                <a:solidFill>
                  <a:schemeClr val="bg1"/>
                </a:solidFill>
              </a:rPr>
              <a:t>DDD </a:t>
            </a:r>
            <a:r>
              <a:rPr lang="en-US" sz="3000" dirty="0">
                <a:solidFill>
                  <a:schemeClr val="bg1"/>
                </a:solidFill>
              </a:rPr>
              <a:t>User </a:t>
            </a:r>
            <a:r>
              <a:rPr lang="en-US" sz="3000" dirty="0" smtClean="0">
                <a:solidFill>
                  <a:schemeClr val="bg1"/>
                </a:solidFill>
              </a:rPr>
              <a:t>Group</a:t>
            </a:r>
          </a:p>
          <a:p>
            <a:pPr marL="420624" indent="-384048">
              <a:spcBef>
                <a:spcPct val="20000"/>
              </a:spcBef>
              <a:buClr>
                <a:schemeClr val="accent1"/>
              </a:buClr>
              <a:buSzPct val="80000"/>
              <a:defRPr/>
            </a:pPr>
            <a:r>
              <a:rPr lang="en-US" sz="3000" dirty="0">
                <a:solidFill>
                  <a:schemeClr val="bg1"/>
                </a:solidFill>
              </a:rPr>
              <a:t>	</a:t>
            </a:r>
            <a:r>
              <a:rPr lang="en-US" sz="3000" dirty="0" smtClean="0">
                <a:solidFill>
                  <a:srgbClr val="FFC000"/>
                </a:solidFill>
              </a:rPr>
              <a:t>http://dddnyc.org</a:t>
            </a:r>
            <a:endParaRPr lang="en-US" sz="3000" dirty="0">
              <a:solidFill>
                <a:srgbClr val="FFC000"/>
              </a:solidFill>
            </a:endParaRP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Contributor: various OSS projects</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lang="en-US" sz="3000" dirty="0" smtClean="0">
                <a:solidFill>
                  <a:schemeClr val="bg1"/>
                </a:solidFill>
              </a:rPr>
              <a:t>	</a:t>
            </a:r>
            <a:r>
              <a:rPr lang="en-US" sz="3000" dirty="0" err="1" smtClean="0">
                <a:solidFill>
                  <a:srgbClr val="FFC000"/>
                </a:solidFill>
              </a:rPr>
              <a:t>NHibernate</a:t>
            </a:r>
            <a:r>
              <a:rPr lang="en-US" sz="3000" dirty="0" smtClean="0">
                <a:solidFill>
                  <a:schemeClr val="bg1"/>
                </a:solidFill>
              </a:rPr>
              <a:t> http://www.nhforge.org</a:t>
            </a:r>
          </a:p>
          <a:p>
            <a:pPr marL="420624" indent="-384048">
              <a:spcBef>
                <a:spcPct val="20000"/>
              </a:spcBef>
              <a:buClr>
                <a:schemeClr val="accent1"/>
              </a:buClr>
              <a:buSzPct val="80000"/>
              <a:defRPr/>
            </a:pPr>
            <a:r>
              <a:rPr lang="en-US" sz="3000" dirty="0">
                <a:solidFill>
                  <a:schemeClr val="bg1"/>
                </a:solidFill>
              </a:rPr>
              <a:t>	</a:t>
            </a:r>
            <a:r>
              <a:rPr lang="en-US" sz="3000" dirty="0" err="1" smtClean="0">
                <a:solidFill>
                  <a:srgbClr val="FFC000"/>
                </a:solidFill>
              </a:rPr>
              <a:t>NDbUnit</a:t>
            </a:r>
            <a:r>
              <a:rPr lang="en-US" sz="3000" dirty="0" smtClean="0">
                <a:solidFill>
                  <a:schemeClr val="bg1"/>
                </a:solidFill>
              </a:rPr>
              <a:t> http://www.googlecode.com/ndbunit</a:t>
            </a:r>
            <a:endParaRPr lang="en-US" sz="3000" dirty="0">
              <a:solidFill>
                <a:schemeClr val="bg1"/>
              </a:solidFill>
            </a:endParaRPr>
          </a:p>
          <a:p>
            <a:pPr marL="420624" indent="-384048">
              <a:spcBef>
                <a:spcPct val="20000"/>
              </a:spcBef>
              <a:buClr>
                <a:schemeClr val="accent1"/>
              </a:buClr>
              <a:buSzPct val="80000"/>
              <a:defRPr/>
            </a:pPr>
            <a:r>
              <a:rPr lang="en-US" sz="3000" dirty="0">
                <a:solidFill>
                  <a:schemeClr val="bg1"/>
                </a:solidFill>
              </a:rPr>
              <a:t>	</a:t>
            </a:r>
            <a:r>
              <a:rPr lang="en-US" sz="3000" dirty="0" smtClean="0">
                <a:solidFill>
                  <a:srgbClr val="FFC000"/>
                </a:solidFill>
              </a:rPr>
              <a:t>Spring.NET</a:t>
            </a:r>
            <a:r>
              <a:rPr lang="en-US" sz="3000" dirty="0" smtClean="0">
                <a:solidFill>
                  <a:schemeClr val="bg1"/>
                </a:solidFill>
              </a:rPr>
              <a:t> http</a:t>
            </a:r>
            <a:r>
              <a:rPr lang="en-US" sz="3000" dirty="0">
                <a:solidFill>
                  <a:schemeClr val="bg1"/>
                </a:solidFill>
              </a:rPr>
              <a:t>://</a:t>
            </a:r>
            <a:r>
              <a:rPr lang="en-US" sz="3000" dirty="0" smtClean="0">
                <a:solidFill>
                  <a:schemeClr val="bg1"/>
                </a:solidFill>
              </a:rPr>
              <a:t>www.springframework.net</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blog: </a:t>
            </a:r>
            <a:r>
              <a:rPr kumimoji="0" lang="en-US" sz="3000" b="0" i="0" u="none" strike="noStrike" kern="1200" cap="none" spc="0" normalizeH="0" baseline="0" noProof="0" dirty="0" smtClean="0">
                <a:ln>
                  <a:noFill/>
                </a:ln>
                <a:solidFill>
                  <a:srgbClr val="FFC000"/>
                </a:solidFill>
                <a:effectLst/>
                <a:uLnTx/>
                <a:uFillTx/>
                <a:latin typeface="+mn-lt"/>
                <a:ea typeface="+mn-ea"/>
                <a:cs typeface="+mn-cs"/>
              </a:rPr>
              <a:t>http://</a:t>
            </a:r>
            <a:r>
              <a:rPr lang="en-US" sz="3000" dirty="0">
                <a:solidFill>
                  <a:srgbClr val="FFC000"/>
                </a:solidFill>
              </a:rPr>
              <a:t>blog.unhandled-exceptions.com</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e-mail: </a:t>
            </a:r>
            <a:r>
              <a:rPr kumimoji="0" lang="en-US" sz="3000" b="0" i="0" u="none" strike="noStrike" kern="1200" cap="none" spc="0" normalizeH="0" baseline="0" noProof="0" dirty="0" smtClean="0">
                <a:ln>
                  <a:noFill/>
                </a:ln>
                <a:solidFill>
                  <a:srgbClr val="FFC000"/>
                </a:solidFill>
                <a:effectLst/>
                <a:uLnTx/>
                <a:uFillTx/>
                <a:latin typeface="+mn-lt"/>
                <a:ea typeface="+mn-ea"/>
                <a:cs typeface="+mn-cs"/>
              </a:rPr>
              <a:t>sbohlen@gmail.com</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kumimoji="0" lang="en-US" sz="3000" b="0" i="0" u="none" strike="noStrike" kern="1200" cap="none" spc="0" normalizeH="0" baseline="0" noProof="0" dirty="0" smtClean="0">
                <a:ln>
                  <a:noFill/>
                </a:ln>
                <a:solidFill>
                  <a:schemeClr val="bg1"/>
                </a:solidFill>
                <a:effectLst/>
                <a:uLnTx/>
                <a:uFillTx/>
                <a:latin typeface="+mn-lt"/>
                <a:ea typeface="+mn-ea"/>
                <a:cs typeface="+mn-cs"/>
              </a:rPr>
              <a:t>twitter: </a:t>
            </a:r>
            <a:r>
              <a:rPr kumimoji="0" lang="en-US" sz="3000" b="0" i="0" u="none" strike="noStrike" kern="1200" cap="none" spc="0" normalizeH="0" baseline="0" noProof="0" dirty="0" smtClean="0">
                <a:ln>
                  <a:noFill/>
                </a:ln>
                <a:solidFill>
                  <a:srgbClr val="FFC000"/>
                </a:solidFill>
                <a:effectLst/>
                <a:uLnTx/>
                <a:uFillTx/>
                <a:latin typeface="+mn-lt"/>
                <a:ea typeface="+mn-ea"/>
                <a:cs typeface="+mn-cs"/>
              </a:rPr>
              <a:t>@</a:t>
            </a:r>
            <a:r>
              <a:rPr kumimoji="0" lang="en-US" sz="3000" b="0" i="0" u="none" strike="noStrike" kern="1200" cap="none" spc="0" normalizeH="0" baseline="0" noProof="0" dirty="0" err="1" smtClean="0">
                <a:ln>
                  <a:noFill/>
                </a:ln>
                <a:solidFill>
                  <a:srgbClr val="FFC000"/>
                </a:solidFill>
                <a:effectLst/>
                <a:uLnTx/>
                <a:uFillTx/>
                <a:latin typeface="+mn-lt"/>
                <a:ea typeface="+mn-ea"/>
                <a:cs typeface="+mn-cs"/>
              </a:rPr>
              <a:t>sbohlen</a:t>
            </a:r>
            <a:endParaRPr kumimoji="0" lang="en-US" sz="3000" b="0" i="0" u="none" strike="noStrike" kern="1200" cap="none" spc="0" normalizeH="0" baseline="0" noProof="0" dirty="0" smtClean="0">
              <a:ln>
                <a:noFill/>
              </a:ln>
              <a:solidFill>
                <a:srgbClr val="FFC000"/>
              </a:solidFill>
              <a:effectLst/>
              <a:uLnTx/>
              <a:uFillTx/>
              <a:latin typeface="+mn-lt"/>
              <a:ea typeface="+mn-ea"/>
              <a:cs typeface="+mn-cs"/>
            </a:endParaRPr>
          </a:p>
          <a:p>
            <a:pPr marL="420624" indent="-384048">
              <a:spcBef>
                <a:spcPct val="20000"/>
              </a:spcBef>
              <a:buClr>
                <a:schemeClr val="accent1"/>
              </a:buClr>
              <a:buSzPct val="80000"/>
              <a:defRPr/>
            </a:pPr>
            <a:r>
              <a:rPr lang="en-US" sz="3000" dirty="0" smtClean="0">
                <a:solidFill>
                  <a:schemeClr val="bg1"/>
                </a:solidFill>
              </a:rPr>
              <a:t>Membership: </a:t>
            </a:r>
            <a:r>
              <a:rPr lang="en-US" sz="3000" dirty="0">
                <a:solidFill>
                  <a:srgbClr val="FFC000"/>
                </a:solidFill>
              </a:rPr>
              <a:t>ASP Insiders, C# Insiders, </a:t>
            </a:r>
            <a:r>
              <a:rPr lang="en-US" sz="3000" dirty="0" err="1">
                <a:solidFill>
                  <a:srgbClr val="FFC000"/>
                </a:solidFill>
              </a:rPr>
              <a:t>Telerik</a:t>
            </a:r>
            <a:r>
              <a:rPr lang="en-US" sz="3000" dirty="0">
                <a:solidFill>
                  <a:srgbClr val="FFC000"/>
                </a:solidFill>
              </a:rPr>
              <a:t> Insiders</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en-US" sz="3000" b="0" i="0" u="none" strike="noStrike" kern="1200" cap="none" spc="0" normalizeH="0" baseline="0" noProof="0" dirty="0" smtClean="0">
              <a:ln>
                <a:noFill/>
              </a:ln>
              <a:solidFill>
                <a:srgbClr val="FFC000"/>
              </a:solidFill>
              <a:effectLst/>
              <a:uLnTx/>
              <a:uFillTx/>
              <a:latin typeface="+mn-lt"/>
              <a:ea typeface="+mn-ea"/>
              <a:cs typeface="+mn-cs"/>
            </a:endParaRPr>
          </a:p>
        </p:txBody>
      </p:sp>
      <p:pic>
        <p:nvPicPr>
          <p:cNvPr id="6" name="Picture 5" descr="altnetnewyorklogo.png"/>
          <p:cNvPicPr>
            <a:picLocks noChangeAspect="1"/>
          </p:cNvPicPr>
          <p:nvPr/>
        </p:nvPicPr>
        <p:blipFill>
          <a:blip r:embed="rId2" cstate="print"/>
          <a:stretch>
            <a:fillRect/>
          </a:stretch>
        </p:blipFill>
        <p:spPr>
          <a:xfrm>
            <a:off x="7067004" y="2049981"/>
            <a:ext cx="1695996" cy="1238077"/>
          </a:xfrm>
          <a:prstGeom prst="rect">
            <a:avLst/>
          </a:prstGeom>
        </p:spPr>
      </p:pic>
      <p:pic>
        <p:nvPicPr>
          <p:cNvPr id="7" name="Picture 6" descr="MVP_FullColor_ForScreen.png"/>
          <p:cNvPicPr>
            <a:picLocks noChangeAspect="1"/>
          </p:cNvPicPr>
          <p:nvPr/>
        </p:nvPicPr>
        <p:blipFill>
          <a:blip r:embed="rId3" cstate="print"/>
          <a:stretch>
            <a:fillRect/>
          </a:stretch>
        </p:blipFill>
        <p:spPr>
          <a:xfrm>
            <a:off x="7505469" y="5245438"/>
            <a:ext cx="819064" cy="1285506"/>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94161" y="3489375"/>
            <a:ext cx="1841683" cy="971550"/>
          </a:xfrm>
          <a:prstGeom prst="rect">
            <a:avLst/>
          </a:prstGeom>
        </p:spPr>
      </p:pic>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9351" y="1330294"/>
            <a:ext cx="2286000" cy="476250"/>
          </a:xfrm>
          <a:prstGeom prst="roundRect">
            <a:avLst>
              <a:gd name="adj" fmla="val 8594"/>
            </a:avLst>
          </a:prstGeom>
          <a:solidFill>
            <a:srgbClr val="FFFFFF">
              <a:shade val="85000"/>
            </a:srgbClr>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21195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Scenarios</a:t>
            </a:r>
            <a:endParaRPr lang="en-US" dirty="0"/>
          </a:p>
        </p:txBody>
      </p:sp>
      <p:grpSp>
        <p:nvGrpSpPr>
          <p:cNvPr id="3" name="Group 2"/>
          <p:cNvGrpSpPr/>
          <p:nvPr/>
        </p:nvGrpSpPr>
        <p:grpSpPr>
          <a:xfrm>
            <a:off x="1524000" y="2438400"/>
            <a:ext cx="6602009" cy="3429000"/>
            <a:chOff x="2057400" y="2514600"/>
            <a:chExt cx="4762500" cy="293370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590800"/>
              <a:ext cx="4762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152006" y="2514600"/>
              <a:ext cx="4575949" cy="2843856"/>
            </a:xfrm>
            <a:prstGeom prst="rect">
              <a:avLst/>
            </a:prstGeom>
            <a:noFill/>
          </p:spPr>
          <p:txBody>
            <a:bodyPr wrap="none" rtlCol="0">
              <a:spAutoFit/>
            </a:bodyPr>
            <a:lstStyle/>
            <a:p>
              <a:r>
                <a:rPr lang="en-US" sz="3000" b="1" dirty="0" smtClean="0">
                  <a:latin typeface="CityBlueprint" pitchFamily="2" charset="2"/>
                </a:rPr>
                <a:t>Removing an Order</a:t>
              </a:r>
            </a:p>
            <a:p>
              <a:endParaRPr lang="en-US" sz="3000" b="1" dirty="0" smtClean="0">
                <a:latin typeface="CityBlueprint" pitchFamily="2" charset="2"/>
              </a:endParaRPr>
            </a:p>
            <a:p>
              <a:r>
                <a:rPr lang="en-US" sz="3000" b="1" dirty="0" smtClean="0">
                  <a:latin typeface="CityBlueprint" pitchFamily="2" charset="2"/>
                </a:rPr>
                <a:t>Given a Valid Customer</a:t>
              </a:r>
            </a:p>
            <a:p>
              <a:r>
                <a:rPr lang="en-US" sz="3000" b="1" dirty="0" smtClean="0">
                  <a:latin typeface="CityBlueprint" pitchFamily="2" charset="2"/>
                </a:rPr>
                <a:t>And a Valid Order</a:t>
              </a:r>
            </a:p>
            <a:p>
              <a:r>
                <a:rPr lang="en-US" sz="3000" b="1" dirty="0" smtClean="0">
                  <a:latin typeface="CityBlueprint" pitchFamily="2" charset="2"/>
                </a:rPr>
                <a:t>And the Order belongs to the Customer</a:t>
              </a:r>
            </a:p>
            <a:p>
              <a:r>
                <a:rPr lang="en-US" sz="3000" b="1" dirty="0" smtClean="0">
                  <a:latin typeface="CityBlueprint" pitchFamily="2" charset="2"/>
                </a:rPr>
                <a:t>When I remove the Order from the Customer</a:t>
              </a:r>
            </a:p>
            <a:p>
              <a:r>
                <a:rPr lang="en-US" sz="3000" b="1" dirty="0" smtClean="0">
                  <a:latin typeface="CityBlueprint" pitchFamily="2" charset="2"/>
                </a:rPr>
                <a:t>Then the Customer </a:t>
              </a:r>
              <a:r>
                <a:rPr lang="en-US" sz="3000" b="1" dirty="0" err="1" smtClean="0">
                  <a:latin typeface="CityBlueprint" pitchFamily="2" charset="2"/>
                </a:rPr>
                <a:t>doesnt</a:t>
              </a:r>
              <a:r>
                <a:rPr lang="en-US" sz="3000" b="1" dirty="0" smtClean="0">
                  <a:latin typeface="CityBlueprint" pitchFamily="2" charset="2"/>
                </a:rPr>
                <a:t> have the Order</a:t>
              </a:r>
              <a:endParaRPr lang="en-US" sz="3000" b="1" dirty="0">
                <a:latin typeface="CityBlueprint" pitchFamily="2" charset="2"/>
              </a:endParaRPr>
            </a:p>
          </p:txBody>
        </p:sp>
      </p:grpSp>
    </p:spTree>
    <p:extLst>
      <p:ext uri="{BB962C8B-B14F-4D97-AF65-F5344CB8AC3E}">
        <p14:creationId xmlns:p14="http://schemas.microsoft.com/office/powerpoint/2010/main" val="26493075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276600"/>
            <a:ext cx="8763000" cy="914400"/>
          </a:xfrm>
        </p:spPr>
        <p:txBody>
          <a:bodyPr>
            <a:normAutofit fontScale="90000"/>
          </a:bodyPr>
          <a:lstStyle/>
          <a:p>
            <a:pPr algn="ctr"/>
            <a:r>
              <a:rPr lang="en-US" dirty="0" smtClean="0"/>
              <a:t>Exploring BDD Techniques</a:t>
            </a:r>
            <a:br>
              <a:rPr lang="en-US" dirty="0" smtClean="0"/>
            </a:br>
            <a:r>
              <a:rPr lang="en-US" dirty="0" smtClean="0"/>
              <a:t>and Tools in Code</a:t>
            </a:r>
            <a:endParaRPr lang="en-US" dirty="0"/>
          </a:p>
        </p:txBody>
      </p:sp>
    </p:spTree>
    <p:extLst>
      <p:ext uri="{BB962C8B-B14F-4D97-AF65-F5344CB8AC3E}">
        <p14:creationId xmlns:p14="http://schemas.microsoft.com/office/powerpoint/2010/main" val="10201309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these People to Understand Us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438400"/>
            <a:ext cx="5334000" cy="359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49783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idx="1"/>
          </p:nvPr>
        </p:nvSpPr>
        <p:spPr>
          <a:xfrm>
            <a:off x="457200" y="2057400"/>
            <a:ext cx="8458200" cy="3581400"/>
          </a:xfrm>
        </p:spPr>
        <p:txBody>
          <a:bodyPr>
            <a:normAutofit fontScale="85000" lnSpcReduction="20000"/>
          </a:bodyPr>
          <a:lstStyle/>
          <a:p>
            <a:pPr marL="0" indent="0">
              <a:buNone/>
            </a:pPr>
            <a:r>
              <a:rPr lang="en-US" dirty="0" smtClean="0">
                <a:solidFill>
                  <a:schemeClr val="bg1">
                    <a:lumMod val="75000"/>
                  </a:schemeClr>
                </a:solidFill>
              </a:rPr>
              <a:t>Dan North’s Initial BDD Article from 2006</a:t>
            </a:r>
          </a:p>
          <a:p>
            <a:pPr marL="400050" lvl="1" indent="0">
              <a:buNone/>
            </a:pPr>
            <a:r>
              <a:rPr lang="en-US" dirty="0">
                <a:solidFill>
                  <a:schemeClr val="accent6">
                    <a:lumMod val="75000"/>
                  </a:schemeClr>
                </a:solidFill>
              </a:rPr>
              <a:t>http://</a:t>
            </a:r>
            <a:r>
              <a:rPr lang="en-US" dirty="0" smtClean="0">
                <a:solidFill>
                  <a:schemeClr val="accent6">
                    <a:lumMod val="75000"/>
                  </a:schemeClr>
                </a:solidFill>
              </a:rPr>
              <a:t>dannorth.net/introducing-bdd/</a:t>
            </a:r>
          </a:p>
          <a:p>
            <a:pPr marL="0" indent="0">
              <a:buNone/>
            </a:pPr>
            <a:r>
              <a:rPr lang="en-US" dirty="0">
                <a:solidFill>
                  <a:schemeClr val="bg1">
                    <a:lumMod val="75000"/>
                  </a:schemeClr>
                </a:solidFill>
              </a:rPr>
              <a:t>Behavior-Driven Development with </a:t>
            </a:r>
            <a:r>
              <a:rPr lang="en-US" dirty="0" err="1">
                <a:solidFill>
                  <a:schemeClr val="bg1">
                    <a:lumMod val="75000"/>
                  </a:schemeClr>
                </a:solidFill>
              </a:rPr>
              <a:t>SpecFlow</a:t>
            </a:r>
            <a:r>
              <a:rPr lang="en-US" dirty="0">
                <a:solidFill>
                  <a:schemeClr val="bg1">
                    <a:lumMod val="75000"/>
                  </a:schemeClr>
                </a:solidFill>
              </a:rPr>
              <a:t> and </a:t>
            </a:r>
            <a:r>
              <a:rPr lang="en-US" dirty="0" err="1" smtClean="0">
                <a:solidFill>
                  <a:schemeClr val="bg1">
                    <a:lumMod val="75000"/>
                  </a:schemeClr>
                </a:solidFill>
              </a:rPr>
              <a:t>WatiN</a:t>
            </a:r>
            <a:endParaRPr lang="en-US" dirty="0" smtClean="0">
              <a:solidFill>
                <a:schemeClr val="bg1">
                  <a:lumMod val="75000"/>
                </a:schemeClr>
              </a:solidFill>
            </a:endParaRPr>
          </a:p>
          <a:p>
            <a:pPr marL="400050" lvl="1" indent="0">
              <a:buNone/>
            </a:pPr>
            <a:r>
              <a:rPr lang="en-US" sz="2900" dirty="0">
                <a:solidFill>
                  <a:schemeClr val="accent6">
                    <a:lumMod val="75000"/>
                  </a:schemeClr>
                </a:solidFill>
              </a:rPr>
              <a:t>http://msdn.microsoft.com/en-us/magazine/gg490346.aspx</a:t>
            </a:r>
          </a:p>
          <a:p>
            <a:pPr marL="0" indent="0">
              <a:buNone/>
            </a:pPr>
            <a:r>
              <a:rPr lang="en-US" dirty="0" err="1" smtClean="0">
                <a:solidFill>
                  <a:schemeClr val="bg1">
                    <a:lumMod val="75000"/>
                  </a:schemeClr>
                </a:solidFill>
              </a:rPr>
              <a:t>SpecFlow</a:t>
            </a:r>
            <a:endParaRPr lang="en-US" dirty="0" smtClean="0">
              <a:solidFill>
                <a:schemeClr val="bg1">
                  <a:lumMod val="75000"/>
                </a:schemeClr>
              </a:solidFill>
            </a:endParaRPr>
          </a:p>
          <a:p>
            <a:pPr marL="400050" lvl="1" indent="0">
              <a:buNone/>
            </a:pPr>
            <a:r>
              <a:rPr lang="en-US" dirty="0">
                <a:solidFill>
                  <a:schemeClr val="accent6">
                    <a:lumMod val="75000"/>
                  </a:schemeClr>
                </a:solidFill>
              </a:rPr>
              <a:t>http://specflow.org</a:t>
            </a:r>
            <a:r>
              <a:rPr lang="en-US" dirty="0" smtClean="0">
                <a:solidFill>
                  <a:schemeClr val="accent6">
                    <a:lumMod val="75000"/>
                  </a:schemeClr>
                </a:solidFill>
              </a:rPr>
              <a:t>/ (homepage)</a:t>
            </a:r>
          </a:p>
          <a:p>
            <a:pPr marL="400050" lvl="1" indent="0">
              <a:buNone/>
            </a:pPr>
            <a:r>
              <a:rPr lang="en-US" dirty="0">
                <a:solidFill>
                  <a:schemeClr val="accent6">
                    <a:lumMod val="75000"/>
                  </a:schemeClr>
                </a:solidFill>
              </a:rPr>
              <a:t>https://</a:t>
            </a:r>
            <a:r>
              <a:rPr lang="en-US" dirty="0" smtClean="0">
                <a:solidFill>
                  <a:schemeClr val="accent6">
                    <a:lumMod val="75000"/>
                  </a:schemeClr>
                </a:solidFill>
              </a:rPr>
              <a:t>github.com/techtalk/SpecFlow-Examples/</a:t>
            </a:r>
          </a:p>
          <a:p>
            <a:pPr marL="0" indent="0">
              <a:buNone/>
            </a:pPr>
            <a:r>
              <a:rPr lang="en-US" dirty="0" err="1" smtClean="0">
                <a:solidFill>
                  <a:schemeClr val="bg1">
                    <a:lumMod val="75000"/>
                  </a:schemeClr>
                </a:solidFill>
              </a:rPr>
              <a:t>MSpec</a:t>
            </a:r>
            <a:r>
              <a:rPr lang="en-US" dirty="0" smtClean="0">
                <a:solidFill>
                  <a:schemeClr val="bg1">
                    <a:lumMod val="75000"/>
                  </a:schemeClr>
                </a:solidFill>
              </a:rPr>
              <a:t> on </a:t>
            </a:r>
            <a:r>
              <a:rPr lang="en-US" dirty="0" err="1" smtClean="0">
                <a:solidFill>
                  <a:schemeClr val="bg1">
                    <a:lumMod val="75000"/>
                  </a:schemeClr>
                </a:solidFill>
              </a:rPr>
              <a:t>GitHub</a:t>
            </a:r>
            <a:endParaRPr lang="en-US" dirty="0" smtClean="0">
              <a:solidFill>
                <a:schemeClr val="bg1">
                  <a:lumMod val="75000"/>
                </a:schemeClr>
              </a:solidFill>
            </a:endParaRPr>
          </a:p>
          <a:p>
            <a:pPr marL="400050" lvl="1" indent="0">
              <a:buNone/>
            </a:pPr>
            <a:r>
              <a:rPr lang="en-US" dirty="0" smtClean="0">
                <a:solidFill>
                  <a:schemeClr val="accent6">
                    <a:lumMod val="75000"/>
                  </a:schemeClr>
                </a:solidFill>
              </a:rPr>
              <a:t>https</a:t>
            </a:r>
            <a:r>
              <a:rPr lang="en-US" dirty="0">
                <a:solidFill>
                  <a:schemeClr val="accent6">
                    <a:lumMod val="75000"/>
                  </a:schemeClr>
                </a:solidFill>
              </a:rPr>
              <a:t>://</a:t>
            </a:r>
            <a:r>
              <a:rPr lang="en-US" dirty="0" smtClean="0">
                <a:solidFill>
                  <a:schemeClr val="accent6">
                    <a:lumMod val="75000"/>
                  </a:schemeClr>
                </a:solidFill>
              </a:rPr>
              <a:t>github.com/machine/machine.specifications</a:t>
            </a:r>
            <a:endParaRPr lang="en-US" dirty="0">
              <a:solidFill>
                <a:schemeClr val="accent6">
                  <a:lumMod val="75000"/>
                </a:schemeClr>
              </a:solidFill>
            </a:endParaRPr>
          </a:p>
        </p:txBody>
      </p:sp>
    </p:spTree>
    <p:extLst>
      <p:ext uri="{BB962C8B-B14F-4D97-AF65-F5344CB8AC3E}">
        <p14:creationId xmlns:p14="http://schemas.microsoft.com/office/powerpoint/2010/main" val="3099007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590800"/>
            <a:ext cx="8686800" cy="1143000"/>
          </a:xfrm>
        </p:spPr>
        <p:txBody>
          <a:bodyPr>
            <a:normAutofit/>
          </a:bodyPr>
          <a:lstStyle/>
          <a:p>
            <a:pPr algn="ctr"/>
            <a:r>
              <a:rPr lang="en-US" dirty="0" err="1" smtClean="0">
                <a:solidFill>
                  <a:srgbClr val="FFC000"/>
                </a:solidFill>
                <a:effectLst>
                  <a:outerShdw blurRad="50800" dist="38100" dir="2700000" algn="tl" rotWithShape="0">
                    <a:prstClr val="black">
                      <a:alpha val="40000"/>
                    </a:prstClr>
                  </a:outerShdw>
                </a:effectLst>
              </a:rPr>
              <a:t>fini</a:t>
            </a:r>
            <a:endParaRPr lang="en-US" dirty="0">
              <a:solidFill>
                <a:srgbClr val="FFC000"/>
              </a:solidFill>
              <a:effectLst>
                <a:outerShdw blurRad="50800" dist="38100" dir="2700000" algn="tl" rotWithShape="0">
                  <a:prstClr val="black">
                    <a:alpha val="40000"/>
                  </a:prstClr>
                </a:outerShdw>
              </a:effectLst>
            </a:endParaRPr>
          </a:p>
        </p:txBody>
      </p:sp>
      <p:sp>
        <p:nvSpPr>
          <p:cNvPr id="7" name="Title 1"/>
          <p:cNvSpPr txBox="1">
            <a:spLocks/>
          </p:cNvSpPr>
          <p:nvPr/>
        </p:nvSpPr>
        <p:spPr>
          <a:xfrm>
            <a:off x="228600" y="4191000"/>
            <a:ext cx="8305800" cy="2362200"/>
          </a:xfrm>
          <a:prstGeom prst="rect">
            <a:avLst/>
          </a:prstGeom>
        </p:spPr>
        <p:txBody>
          <a:bodyPr vert="horz" lIns="45720" rIns="45720" anchor="ctr">
            <a:normAutofit fontScale="77500" lnSpcReduction="200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rPr>
              <a:t>Steve Bohlen</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chemeClr val="bg1">
                    <a:lumMod val="85000"/>
                  </a:schemeClr>
                </a:solidFill>
                <a:latin typeface="+mj-lt"/>
                <a:ea typeface="+mj-ea"/>
                <a:cs typeface="+mj-cs"/>
              </a:rPr>
              <a:t>Senior Software Engineer</a:t>
            </a:r>
          </a:p>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err="1" smtClean="0">
                <a:ln>
                  <a:noFill/>
                </a:ln>
                <a:solidFill>
                  <a:schemeClr val="bg1">
                    <a:lumMod val="85000"/>
                  </a:schemeClr>
                </a:solidFill>
                <a:effectLst/>
                <a:uLnTx/>
                <a:uFillTx/>
                <a:latin typeface="+mj-lt"/>
                <a:ea typeface="+mj-ea"/>
                <a:cs typeface="+mj-cs"/>
              </a:rPr>
              <a:t>SpringSource</a:t>
            </a:r>
            <a:r>
              <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rPr>
              <a:t>/VMware</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chemeClr val="bg1">
                    <a:lumMod val="85000"/>
                  </a:schemeClr>
                </a:solidFill>
                <a:latin typeface="+mj-lt"/>
                <a:ea typeface="+mj-ea"/>
                <a:cs typeface="+mj-cs"/>
              </a:rPr>
              <a:t>E-Mail: sbohlen@gmail.com</a:t>
            </a:r>
          </a:p>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lumMod val="85000"/>
                  </a:schemeClr>
                </a:solidFill>
                <a:effectLst/>
                <a:uLnTx/>
                <a:uFillTx/>
                <a:latin typeface="+mj-lt"/>
                <a:ea typeface="+mj-ea"/>
                <a:cs typeface="+mj-cs"/>
              </a:rPr>
              <a:t>Blog: http://blog.unhandled-exceptions.com</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chemeClr val="bg1">
                    <a:lumMod val="85000"/>
                  </a:schemeClr>
                </a:solidFill>
                <a:latin typeface="+mj-lt"/>
                <a:ea typeface="+mj-ea"/>
                <a:cs typeface="+mj-cs"/>
              </a:rPr>
              <a:t>Twitter: @</a:t>
            </a:r>
            <a:r>
              <a:rPr lang="en-US" sz="3200" dirty="0" err="1" smtClean="0">
                <a:solidFill>
                  <a:schemeClr val="bg1">
                    <a:lumMod val="85000"/>
                  </a:schemeClr>
                </a:solidFill>
                <a:latin typeface="+mj-lt"/>
                <a:ea typeface="+mj-ea"/>
                <a:cs typeface="+mj-cs"/>
              </a:rPr>
              <a:t>sbohlen</a:t>
            </a:r>
            <a:endParaRPr kumimoji="0" lang="en-US" sz="3200" b="0" i="0" u="none" strike="noStrike" kern="1200" cap="none" spc="0" normalizeH="0" baseline="0" noProof="0" dirty="0">
              <a:ln>
                <a:noFill/>
              </a:ln>
              <a:solidFill>
                <a:schemeClr val="bg1">
                  <a:lumMod val="85000"/>
                </a:schemeClr>
              </a:solidFill>
              <a:effectLst/>
              <a:uLnTx/>
              <a:uFillTx/>
              <a:latin typeface="+mj-lt"/>
              <a:ea typeface="+mj-ea"/>
              <a:cs typeface="+mj-cs"/>
            </a:endParaRPr>
          </a:p>
        </p:txBody>
      </p:sp>
      <p:pic>
        <p:nvPicPr>
          <p:cNvPr id="12" name="Picture 11" descr="MVP_FullColor_ForScreen.png"/>
          <p:cNvPicPr>
            <a:picLocks noChangeAspect="1"/>
          </p:cNvPicPr>
          <p:nvPr/>
        </p:nvPicPr>
        <p:blipFill>
          <a:blip r:embed="rId3" cstate="print"/>
          <a:stretch>
            <a:fillRect/>
          </a:stretch>
        </p:blipFill>
        <p:spPr>
          <a:xfrm>
            <a:off x="7820952" y="5420094"/>
            <a:ext cx="819064" cy="12855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417704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bohlen.Raven\Downloads\Telerik_Logos_Web_png\telerikLogo-web-450x180px_Revers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75" y="2876551"/>
            <a:ext cx="4286250" cy="1714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28876" y="4038600"/>
            <a:ext cx="4429125"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62000" y="1752600"/>
            <a:ext cx="2469587" cy="707886"/>
          </a:xfrm>
          <a:prstGeom prst="rect">
            <a:avLst/>
          </a:prstGeom>
          <a:noFill/>
        </p:spPr>
        <p:txBody>
          <a:bodyPr wrap="none" rtlCol="0">
            <a:spAutoFit/>
          </a:bodyPr>
          <a:lstStyle/>
          <a:p>
            <a:r>
              <a:rPr lang="en-US" sz="4000" dirty="0" smtClean="0">
                <a:solidFill>
                  <a:schemeClr val="bg1"/>
                </a:solidFill>
              </a:rPr>
              <a:t>I am </a:t>
            </a:r>
            <a:r>
              <a:rPr lang="en-US" sz="4000" dirty="0" smtClean="0">
                <a:solidFill>
                  <a:srgbClr val="FFC000"/>
                </a:solidFill>
              </a:rPr>
              <a:t>NOT</a:t>
            </a:r>
            <a:r>
              <a:rPr lang="en-US" sz="4000" dirty="0" smtClean="0">
                <a:solidFill>
                  <a:schemeClr val="bg1"/>
                </a:solidFill>
              </a:rPr>
              <a:t> a</a:t>
            </a:r>
            <a:endParaRPr lang="en-US" sz="4000" dirty="0">
              <a:solidFill>
                <a:schemeClr val="bg1"/>
              </a:solidFill>
            </a:endParaRPr>
          </a:p>
        </p:txBody>
      </p:sp>
      <p:sp>
        <p:nvSpPr>
          <p:cNvPr id="29" name="TextBox 28"/>
          <p:cNvSpPr txBox="1"/>
          <p:nvPr/>
        </p:nvSpPr>
        <p:spPr>
          <a:xfrm>
            <a:off x="4800600" y="4237108"/>
            <a:ext cx="2594556" cy="707886"/>
          </a:xfrm>
          <a:prstGeom prst="rect">
            <a:avLst/>
          </a:prstGeom>
          <a:noFill/>
        </p:spPr>
        <p:txBody>
          <a:bodyPr wrap="none" rtlCol="0">
            <a:spAutoFit/>
          </a:bodyPr>
          <a:lstStyle/>
          <a:p>
            <a:r>
              <a:rPr lang="en-US" sz="4000" dirty="0" smtClean="0">
                <a:solidFill>
                  <a:schemeClr val="bg1"/>
                </a:solidFill>
              </a:rPr>
              <a:t>employee…</a:t>
            </a:r>
            <a:endParaRPr lang="en-US" sz="4000" dirty="0">
              <a:solidFill>
                <a:schemeClr val="bg1"/>
              </a:solidFill>
            </a:endParaRPr>
          </a:p>
        </p:txBody>
      </p:sp>
      <p:sp>
        <p:nvSpPr>
          <p:cNvPr id="30" name="TextBox 29"/>
          <p:cNvSpPr txBox="1"/>
          <p:nvPr/>
        </p:nvSpPr>
        <p:spPr>
          <a:xfrm>
            <a:off x="381000" y="5334002"/>
            <a:ext cx="7461210" cy="1323439"/>
          </a:xfrm>
          <a:prstGeom prst="rect">
            <a:avLst/>
          </a:prstGeom>
          <a:noFill/>
        </p:spPr>
        <p:txBody>
          <a:bodyPr wrap="none" rtlCol="0">
            <a:spAutoFit/>
          </a:bodyPr>
          <a:lstStyle/>
          <a:p>
            <a:r>
              <a:rPr lang="en-US" sz="4000" dirty="0" smtClean="0">
                <a:solidFill>
                  <a:schemeClr val="bg1"/>
                </a:solidFill>
              </a:rPr>
              <a:t>…but I play one at user groups</a:t>
            </a:r>
          </a:p>
          <a:p>
            <a:r>
              <a:rPr lang="en-US" sz="4000" dirty="0" smtClean="0">
                <a:solidFill>
                  <a:schemeClr val="bg1"/>
                </a:solidFill>
              </a:rPr>
              <a:t>				and conferences!</a:t>
            </a:r>
            <a:endParaRPr lang="en-US" sz="4000" dirty="0">
              <a:solidFill>
                <a:schemeClr val="bg1"/>
              </a:solidFill>
            </a:endParaRPr>
          </a:p>
        </p:txBody>
      </p:sp>
    </p:spTree>
    <p:extLst>
      <p:ext uri="{BB962C8B-B14F-4D97-AF65-F5344CB8AC3E}">
        <p14:creationId xmlns:p14="http://schemas.microsoft.com/office/powerpoint/2010/main" val="254584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bohlen.Raven\Downloads\Telerik_Logos_Web_png\telerikLogo-web-450x180px_Revers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75" y="2876551"/>
            <a:ext cx="4286250" cy="1714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066801" y="1828800"/>
            <a:ext cx="3065391" cy="369332"/>
          </a:xfrm>
          <a:prstGeom prst="rect">
            <a:avLst/>
          </a:prstGeom>
          <a:noFill/>
        </p:spPr>
        <p:txBody>
          <a:bodyPr wrap="none" rtlCol="0">
            <a:spAutoFit/>
          </a:bodyPr>
          <a:lstStyle/>
          <a:p>
            <a:r>
              <a:rPr lang="en-US" dirty="0" smtClean="0">
                <a:solidFill>
                  <a:schemeClr val="bg1">
                    <a:lumMod val="65000"/>
                  </a:schemeClr>
                </a:solidFill>
              </a:rPr>
              <a:t>RAD Controls for ASP.NET AJAX</a:t>
            </a:r>
            <a:endParaRPr lang="en-US" dirty="0">
              <a:solidFill>
                <a:schemeClr val="bg1">
                  <a:lumMod val="65000"/>
                </a:schemeClr>
              </a:solidFill>
            </a:endParaRPr>
          </a:p>
        </p:txBody>
      </p:sp>
      <p:sp>
        <p:nvSpPr>
          <p:cNvPr id="13" name="TextBox 12"/>
          <p:cNvSpPr txBox="1"/>
          <p:nvPr/>
        </p:nvSpPr>
        <p:spPr>
          <a:xfrm>
            <a:off x="5486401" y="5410200"/>
            <a:ext cx="2715167" cy="369332"/>
          </a:xfrm>
          <a:prstGeom prst="rect">
            <a:avLst/>
          </a:prstGeom>
          <a:noFill/>
        </p:spPr>
        <p:txBody>
          <a:bodyPr wrap="none" rtlCol="0">
            <a:spAutoFit/>
          </a:bodyPr>
          <a:lstStyle/>
          <a:p>
            <a:r>
              <a:rPr lang="en-US" dirty="0" smtClean="0">
                <a:solidFill>
                  <a:schemeClr val="bg1">
                    <a:lumMod val="65000"/>
                  </a:schemeClr>
                </a:solidFill>
              </a:rPr>
              <a:t>RAD Controls for Silverlight</a:t>
            </a:r>
            <a:endParaRPr lang="en-US" dirty="0">
              <a:solidFill>
                <a:schemeClr val="bg1">
                  <a:lumMod val="65000"/>
                </a:schemeClr>
              </a:solidFill>
            </a:endParaRPr>
          </a:p>
        </p:txBody>
      </p:sp>
      <p:sp>
        <p:nvSpPr>
          <p:cNvPr id="14" name="TextBox 13"/>
          <p:cNvSpPr txBox="1"/>
          <p:nvPr/>
        </p:nvSpPr>
        <p:spPr>
          <a:xfrm>
            <a:off x="5562601" y="2133600"/>
            <a:ext cx="3322513" cy="369332"/>
          </a:xfrm>
          <a:prstGeom prst="rect">
            <a:avLst/>
          </a:prstGeom>
          <a:noFill/>
        </p:spPr>
        <p:txBody>
          <a:bodyPr wrap="none" rtlCol="0">
            <a:spAutoFit/>
          </a:bodyPr>
          <a:lstStyle/>
          <a:p>
            <a:r>
              <a:rPr lang="en-US" dirty="0" smtClean="0">
                <a:solidFill>
                  <a:schemeClr val="bg1">
                    <a:lumMod val="65000"/>
                  </a:schemeClr>
                </a:solidFill>
              </a:rPr>
              <a:t>RAD Controls for Windows Phone</a:t>
            </a:r>
            <a:endParaRPr lang="en-US" dirty="0">
              <a:solidFill>
                <a:schemeClr val="bg1">
                  <a:lumMod val="65000"/>
                </a:schemeClr>
              </a:solidFill>
            </a:endParaRPr>
          </a:p>
        </p:txBody>
      </p:sp>
      <p:sp>
        <p:nvSpPr>
          <p:cNvPr id="15" name="TextBox 14"/>
          <p:cNvSpPr txBox="1"/>
          <p:nvPr/>
        </p:nvSpPr>
        <p:spPr>
          <a:xfrm>
            <a:off x="767619" y="5037443"/>
            <a:ext cx="2714910" cy="369332"/>
          </a:xfrm>
          <a:prstGeom prst="rect">
            <a:avLst/>
          </a:prstGeom>
          <a:noFill/>
        </p:spPr>
        <p:txBody>
          <a:bodyPr wrap="none" rtlCol="0">
            <a:spAutoFit/>
          </a:bodyPr>
          <a:lstStyle/>
          <a:p>
            <a:r>
              <a:rPr lang="en-US" dirty="0" smtClean="0">
                <a:solidFill>
                  <a:schemeClr val="bg1">
                    <a:lumMod val="65000"/>
                  </a:schemeClr>
                </a:solidFill>
              </a:rPr>
              <a:t>RAD Controls for </a:t>
            </a:r>
            <a:r>
              <a:rPr lang="en-US" dirty="0" err="1" smtClean="0">
                <a:solidFill>
                  <a:schemeClr val="bg1">
                    <a:lumMod val="65000"/>
                  </a:schemeClr>
                </a:solidFill>
              </a:rPr>
              <a:t>Winforms</a:t>
            </a:r>
            <a:endParaRPr lang="en-US" dirty="0">
              <a:solidFill>
                <a:schemeClr val="bg1">
                  <a:lumMod val="65000"/>
                </a:schemeClr>
              </a:solidFill>
            </a:endParaRPr>
          </a:p>
        </p:txBody>
      </p:sp>
      <p:sp>
        <p:nvSpPr>
          <p:cNvPr id="16" name="TextBox 15"/>
          <p:cNvSpPr txBox="1"/>
          <p:nvPr/>
        </p:nvSpPr>
        <p:spPr>
          <a:xfrm>
            <a:off x="381001" y="2536860"/>
            <a:ext cx="2224199" cy="369332"/>
          </a:xfrm>
          <a:prstGeom prst="rect">
            <a:avLst/>
          </a:prstGeom>
          <a:noFill/>
        </p:spPr>
        <p:txBody>
          <a:bodyPr wrap="none" rtlCol="0">
            <a:spAutoFit/>
          </a:bodyPr>
          <a:lstStyle/>
          <a:p>
            <a:r>
              <a:rPr lang="en-US" dirty="0" smtClean="0">
                <a:solidFill>
                  <a:schemeClr val="bg1">
                    <a:lumMod val="65000"/>
                  </a:schemeClr>
                </a:solidFill>
              </a:rPr>
              <a:t>RAD Controls for WPF</a:t>
            </a:r>
            <a:endParaRPr lang="en-US" dirty="0">
              <a:solidFill>
                <a:schemeClr val="bg1">
                  <a:lumMod val="65000"/>
                </a:schemeClr>
              </a:solidFill>
            </a:endParaRPr>
          </a:p>
        </p:txBody>
      </p:sp>
      <p:sp>
        <p:nvSpPr>
          <p:cNvPr id="17" name="TextBox 16"/>
          <p:cNvSpPr txBox="1"/>
          <p:nvPr/>
        </p:nvSpPr>
        <p:spPr>
          <a:xfrm>
            <a:off x="6553200" y="4548560"/>
            <a:ext cx="1771126"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Reporting</a:t>
            </a:r>
            <a:endParaRPr lang="en-US" dirty="0">
              <a:solidFill>
                <a:schemeClr val="bg1">
                  <a:lumMod val="65000"/>
                </a:schemeClr>
              </a:solidFill>
            </a:endParaRPr>
          </a:p>
        </p:txBody>
      </p:sp>
      <p:sp>
        <p:nvSpPr>
          <p:cNvPr id="18" name="TextBox 17"/>
          <p:cNvSpPr txBox="1"/>
          <p:nvPr/>
        </p:nvSpPr>
        <p:spPr>
          <a:xfrm>
            <a:off x="4419601" y="1295400"/>
            <a:ext cx="2512547"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a:t>
            </a:r>
            <a:r>
              <a:rPr lang="en-US" dirty="0" err="1" smtClean="0">
                <a:solidFill>
                  <a:schemeClr val="bg1">
                    <a:lumMod val="65000"/>
                  </a:schemeClr>
                </a:solidFill>
              </a:rPr>
              <a:t>OpenAccess</a:t>
            </a:r>
            <a:r>
              <a:rPr lang="en-US" dirty="0" smtClean="0">
                <a:solidFill>
                  <a:schemeClr val="bg1">
                    <a:lumMod val="65000"/>
                  </a:schemeClr>
                </a:solidFill>
              </a:rPr>
              <a:t> ORM</a:t>
            </a:r>
            <a:endParaRPr lang="en-US" dirty="0">
              <a:solidFill>
                <a:schemeClr val="bg1">
                  <a:lumMod val="65000"/>
                </a:schemeClr>
              </a:solidFill>
            </a:endParaRPr>
          </a:p>
        </p:txBody>
      </p:sp>
      <p:sp>
        <p:nvSpPr>
          <p:cNvPr id="19" name="TextBox 18"/>
          <p:cNvSpPr txBox="1"/>
          <p:nvPr/>
        </p:nvSpPr>
        <p:spPr>
          <a:xfrm>
            <a:off x="1619645" y="5867400"/>
            <a:ext cx="1692451"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a:t>
            </a:r>
            <a:r>
              <a:rPr lang="en-US" dirty="0" err="1" smtClean="0">
                <a:solidFill>
                  <a:schemeClr val="bg1">
                    <a:lumMod val="65000"/>
                  </a:schemeClr>
                </a:solidFill>
              </a:rPr>
              <a:t>JustCode</a:t>
            </a:r>
            <a:endParaRPr lang="en-US" dirty="0">
              <a:solidFill>
                <a:schemeClr val="bg1">
                  <a:lumMod val="65000"/>
                </a:schemeClr>
              </a:solidFill>
            </a:endParaRPr>
          </a:p>
        </p:txBody>
      </p:sp>
      <p:sp>
        <p:nvSpPr>
          <p:cNvPr id="20" name="TextBox 19"/>
          <p:cNvSpPr txBox="1"/>
          <p:nvPr/>
        </p:nvSpPr>
        <p:spPr>
          <a:xfrm>
            <a:off x="4343401" y="4733226"/>
            <a:ext cx="1730923"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a:t>
            </a:r>
            <a:r>
              <a:rPr lang="en-US" dirty="0" err="1" smtClean="0">
                <a:solidFill>
                  <a:schemeClr val="bg1">
                    <a:lumMod val="65000"/>
                  </a:schemeClr>
                </a:solidFill>
              </a:rPr>
              <a:t>JustMock</a:t>
            </a:r>
            <a:endParaRPr lang="en-US" dirty="0">
              <a:solidFill>
                <a:schemeClr val="bg1">
                  <a:lumMod val="65000"/>
                </a:schemeClr>
              </a:solidFill>
            </a:endParaRPr>
          </a:p>
        </p:txBody>
      </p:sp>
      <p:sp>
        <p:nvSpPr>
          <p:cNvPr id="21" name="TextBox 20"/>
          <p:cNvSpPr txBox="1"/>
          <p:nvPr/>
        </p:nvSpPr>
        <p:spPr>
          <a:xfrm>
            <a:off x="5045848" y="6079190"/>
            <a:ext cx="3485891"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Extensions for ASP.NET MVC</a:t>
            </a:r>
            <a:endParaRPr lang="en-US" dirty="0">
              <a:solidFill>
                <a:schemeClr val="bg1">
                  <a:lumMod val="65000"/>
                </a:schemeClr>
              </a:solidFill>
            </a:endParaRPr>
          </a:p>
        </p:txBody>
      </p:sp>
      <p:sp>
        <p:nvSpPr>
          <p:cNvPr id="22" name="TextBox 21"/>
          <p:cNvSpPr txBox="1"/>
          <p:nvPr/>
        </p:nvSpPr>
        <p:spPr>
          <a:xfrm>
            <a:off x="241442" y="1111321"/>
            <a:ext cx="1968359" cy="369332"/>
          </a:xfrm>
          <a:prstGeom prst="rect">
            <a:avLst/>
          </a:prstGeom>
          <a:noFill/>
        </p:spPr>
        <p:txBody>
          <a:bodyPr wrap="none" rtlCol="0">
            <a:spAutoFit/>
          </a:bodyPr>
          <a:lstStyle/>
          <a:p>
            <a:r>
              <a:rPr lang="en-US" dirty="0" smtClean="0">
                <a:solidFill>
                  <a:schemeClr val="bg1">
                    <a:lumMod val="65000"/>
                  </a:schemeClr>
                </a:solidFill>
              </a:rPr>
              <a:t>Test Studio Express</a:t>
            </a:r>
            <a:endParaRPr lang="en-US" dirty="0">
              <a:solidFill>
                <a:schemeClr val="bg1">
                  <a:lumMod val="65000"/>
                </a:schemeClr>
              </a:solidFill>
            </a:endParaRPr>
          </a:p>
        </p:txBody>
      </p:sp>
      <p:sp>
        <p:nvSpPr>
          <p:cNvPr id="23" name="TextBox 22"/>
          <p:cNvSpPr txBox="1"/>
          <p:nvPr/>
        </p:nvSpPr>
        <p:spPr>
          <a:xfrm>
            <a:off x="6372566" y="2711570"/>
            <a:ext cx="1850828"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a:t>
            </a:r>
            <a:r>
              <a:rPr lang="en-US" dirty="0" err="1" smtClean="0">
                <a:solidFill>
                  <a:schemeClr val="bg1">
                    <a:lumMod val="65000"/>
                  </a:schemeClr>
                </a:solidFill>
              </a:rPr>
              <a:t>TeamPulse</a:t>
            </a:r>
            <a:endParaRPr lang="en-US" dirty="0">
              <a:solidFill>
                <a:schemeClr val="bg1">
                  <a:lumMod val="65000"/>
                </a:schemeClr>
              </a:solidFill>
            </a:endParaRPr>
          </a:p>
        </p:txBody>
      </p:sp>
      <p:sp>
        <p:nvSpPr>
          <p:cNvPr id="24" name="TextBox 23"/>
          <p:cNvSpPr txBox="1"/>
          <p:nvPr/>
        </p:nvSpPr>
        <p:spPr>
          <a:xfrm>
            <a:off x="141387" y="6324600"/>
            <a:ext cx="1875513"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Test Studio</a:t>
            </a:r>
            <a:endParaRPr lang="en-US" dirty="0">
              <a:solidFill>
                <a:schemeClr val="bg1">
                  <a:lumMod val="65000"/>
                </a:schemeClr>
              </a:solidFill>
            </a:endParaRPr>
          </a:p>
        </p:txBody>
      </p:sp>
      <p:sp>
        <p:nvSpPr>
          <p:cNvPr id="25" name="TextBox 24"/>
          <p:cNvSpPr txBox="1"/>
          <p:nvPr/>
        </p:nvSpPr>
        <p:spPr>
          <a:xfrm>
            <a:off x="491434" y="3429000"/>
            <a:ext cx="1489767" cy="369332"/>
          </a:xfrm>
          <a:prstGeom prst="rect">
            <a:avLst/>
          </a:prstGeom>
          <a:noFill/>
        </p:spPr>
        <p:txBody>
          <a:bodyPr wrap="none" rtlCol="0">
            <a:spAutoFit/>
          </a:bodyPr>
          <a:lstStyle/>
          <a:p>
            <a:r>
              <a:rPr lang="en-US" dirty="0" err="1" smtClean="0">
                <a:solidFill>
                  <a:schemeClr val="bg1">
                    <a:lumMod val="65000"/>
                  </a:schemeClr>
                </a:solidFill>
              </a:rPr>
              <a:t>Sitefinity</a:t>
            </a:r>
            <a:r>
              <a:rPr lang="en-US" dirty="0" smtClean="0">
                <a:solidFill>
                  <a:schemeClr val="bg1">
                    <a:lumMod val="65000"/>
                  </a:schemeClr>
                </a:solidFill>
              </a:rPr>
              <a:t> CMS</a:t>
            </a:r>
            <a:endParaRPr lang="en-US" dirty="0">
              <a:solidFill>
                <a:schemeClr val="bg1">
                  <a:lumMod val="65000"/>
                </a:schemeClr>
              </a:solidFill>
            </a:endParaRPr>
          </a:p>
        </p:txBody>
      </p:sp>
      <p:sp>
        <p:nvSpPr>
          <p:cNvPr id="26" name="TextBox 25"/>
          <p:cNvSpPr txBox="1"/>
          <p:nvPr/>
        </p:nvSpPr>
        <p:spPr>
          <a:xfrm>
            <a:off x="228600" y="4336177"/>
            <a:ext cx="2213106" cy="369332"/>
          </a:xfrm>
          <a:prstGeom prst="rect">
            <a:avLst/>
          </a:prstGeom>
          <a:noFill/>
        </p:spPr>
        <p:txBody>
          <a:bodyPr wrap="none" rtlCol="0">
            <a:spAutoFit/>
          </a:bodyPr>
          <a:lstStyle/>
          <a:p>
            <a:r>
              <a:rPr lang="en-US" dirty="0" err="1" smtClean="0">
                <a:solidFill>
                  <a:schemeClr val="bg1">
                    <a:lumMod val="65000"/>
                  </a:schemeClr>
                </a:solidFill>
              </a:rPr>
              <a:t>Telerik</a:t>
            </a:r>
            <a:r>
              <a:rPr lang="en-US" dirty="0" smtClean="0">
                <a:solidFill>
                  <a:schemeClr val="bg1">
                    <a:lumMod val="65000"/>
                  </a:schemeClr>
                </a:solidFill>
              </a:rPr>
              <a:t> </a:t>
            </a:r>
            <a:r>
              <a:rPr lang="en-US" dirty="0" err="1" smtClean="0">
                <a:solidFill>
                  <a:schemeClr val="bg1">
                    <a:lumMod val="65000"/>
                  </a:schemeClr>
                </a:solidFill>
              </a:rPr>
              <a:t>JustDecompile</a:t>
            </a:r>
            <a:endParaRPr lang="en-US" dirty="0">
              <a:solidFill>
                <a:schemeClr val="bg1">
                  <a:lumMod val="65000"/>
                </a:schemeClr>
              </a:solidFill>
            </a:endParaRPr>
          </a:p>
        </p:txBody>
      </p:sp>
      <p:sp>
        <p:nvSpPr>
          <p:cNvPr id="27" name="TextBox 26"/>
          <p:cNvSpPr txBox="1"/>
          <p:nvPr/>
        </p:nvSpPr>
        <p:spPr>
          <a:xfrm>
            <a:off x="6856353" y="3549135"/>
            <a:ext cx="2184637" cy="369332"/>
          </a:xfrm>
          <a:prstGeom prst="rect">
            <a:avLst/>
          </a:prstGeom>
          <a:noFill/>
        </p:spPr>
        <p:txBody>
          <a:bodyPr wrap="none" rtlCol="0">
            <a:spAutoFit/>
          </a:bodyPr>
          <a:lstStyle/>
          <a:p>
            <a:r>
              <a:rPr lang="en-US" dirty="0" smtClean="0">
                <a:solidFill>
                  <a:schemeClr val="bg1">
                    <a:lumMod val="65000"/>
                  </a:schemeClr>
                </a:solidFill>
              </a:rPr>
              <a:t>C#/VB.NET Converter</a:t>
            </a:r>
            <a:endParaRPr lang="en-US" dirty="0">
              <a:solidFill>
                <a:schemeClr val="bg1">
                  <a:lumMod val="65000"/>
                </a:schemeClr>
              </a:solidFill>
            </a:endParaRPr>
          </a:p>
        </p:txBody>
      </p:sp>
      <p:sp>
        <p:nvSpPr>
          <p:cNvPr id="28" name="TextBox 27"/>
          <p:cNvSpPr txBox="1"/>
          <p:nvPr/>
        </p:nvSpPr>
        <p:spPr>
          <a:xfrm>
            <a:off x="3251081" y="2511770"/>
            <a:ext cx="2468304" cy="369332"/>
          </a:xfrm>
          <a:prstGeom prst="rect">
            <a:avLst/>
          </a:prstGeom>
          <a:noFill/>
        </p:spPr>
        <p:txBody>
          <a:bodyPr wrap="none" rtlCol="0">
            <a:spAutoFit/>
          </a:bodyPr>
          <a:lstStyle/>
          <a:p>
            <a:r>
              <a:rPr lang="en-US" dirty="0" smtClean="0">
                <a:solidFill>
                  <a:schemeClr val="bg1">
                    <a:lumMod val="65000"/>
                  </a:schemeClr>
                </a:solidFill>
              </a:rPr>
              <a:t>ASPX to Razor Converter</a:t>
            </a:r>
            <a:endParaRPr lang="en-US" dirty="0">
              <a:solidFill>
                <a:schemeClr val="bg1">
                  <a:lumMod val="65000"/>
                </a:schemeClr>
              </a:solidFill>
            </a:endParaRPr>
          </a:p>
        </p:txBody>
      </p:sp>
    </p:spTree>
    <p:extLst>
      <p:ext uri="{BB962C8B-B14F-4D97-AF65-F5344CB8AC3E}">
        <p14:creationId xmlns:p14="http://schemas.microsoft.com/office/powerpoint/2010/main" val="20269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Effect transition="in" filter="fade">
                                      <p:cBhvr>
                                        <p:cTn id="57" dur="500"/>
                                        <p:tgtEl>
                                          <p:spTgt spid="1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500" fill="hold"/>
                                        <p:tgtEl>
                                          <p:spTgt spid="26"/>
                                        </p:tgtEl>
                                        <p:attrNameLst>
                                          <p:attrName>ppt_w</p:attrName>
                                        </p:attrNameLst>
                                      </p:cBhvr>
                                      <p:tavLst>
                                        <p:tav tm="0">
                                          <p:val>
                                            <p:fltVal val="0"/>
                                          </p:val>
                                        </p:tav>
                                        <p:tav tm="100000">
                                          <p:val>
                                            <p:strVal val="#ppt_w"/>
                                          </p:val>
                                        </p:tav>
                                      </p:tavLst>
                                    </p:anim>
                                    <p:anim calcmode="lin" valueType="num">
                                      <p:cBhvr>
                                        <p:cTn id="98" dur="500" fill="hold"/>
                                        <p:tgtEl>
                                          <p:spTgt spid="26"/>
                                        </p:tgtEl>
                                        <p:attrNameLst>
                                          <p:attrName>ppt_h</p:attrName>
                                        </p:attrNameLst>
                                      </p:cBhvr>
                                      <p:tavLst>
                                        <p:tav tm="0">
                                          <p:val>
                                            <p:fltVal val="0"/>
                                          </p:val>
                                        </p:tav>
                                        <p:tav tm="100000">
                                          <p:val>
                                            <p:strVal val="#ppt_h"/>
                                          </p:val>
                                        </p:tav>
                                      </p:tavLst>
                                    </p:anim>
                                    <p:animEffect transition="in" filter="fade">
                                      <p:cBhvr>
                                        <p:cTn id="99" dur="500"/>
                                        <p:tgtEl>
                                          <p:spTgt spid="26"/>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p:cTn id="103" dur="500" fill="hold"/>
                                        <p:tgtEl>
                                          <p:spTgt spid="27"/>
                                        </p:tgtEl>
                                        <p:attrNameLst>
                                          <p:attrName>ppt_w</p:attrName>
                                        </p:attrNameLst>
                                      </p:cBhvr>
                                      <p:tavLst>
                                        <p:tav tm="0">
                                          <p:val>
                                            <p:fltVal val="0"/>
                                          </p:val>
                                        </p:tav>
                                        <p:tav tm="100000">
                                          <p:val>
                                            <p:strVal val="#ppt_w"/>
                                          </p:val>
                                        </p:tav>
                                      </p:tavLst>
                                    </p:anim>
                                    <p:anim calcmode="lin" valueType="num">
                                      <p:cBhvr>
                                        <p:cTn id="104" dur="500" fill="hold"/>
                                        <p:tgtEl>
                                          <p:spTgt spid="27"/>
                                        </p:tgtEl>
                                        <p:attrNameLst>
                                          <p:attrName>ppt_h</p:attrName>
                                        </p:attrNameLst>
                                      </p:cBhvr>
                                      <p:tavLst>
                                        <p:tav tm="0">
                                          <p:val>
                                            <p:fltVal val="0"/>
                                          </p:val>
                                        </p:tav>
                                        <p:tav tm="100000">
                                          <p:val>
                                            <p:strVal val="#ppt_h"/>
                                          </p:val>
                                        </p:tav>
                                      </p:tavLst>
                                    </p:anim>
                                    <p:animEffect transition="in" filter="fade">
                                      <p:cBhvr>
                                        <p:cTn id="105" dur="500"/>
                                        <p:tgtEl>
                                          <p:spTgt spid="27"/>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p:cTn id="109" dur="500" fill="hold"/>
                                        <p:tgtEl>
                                          <p:spTgt spid="28"/>
                                        </p:tgtEl>
                                        <p:attrNameLst>
                                          <p:attrName>ppt_w</p:attrName>
                                        </p:attrNameLst>
                                      </p:cBhvr>
                                      <p:tavLst>
                                        <p:tav tm="0">
                                          <p:val>
                                            <p:fltVal val="0"/>
                                          </p:val>
                                        </p:tav>
                                        <p:tav tm="100000">
                                          <p:val>
                                            <p:strVal val="#ppt_w"/>
                                          </p:val>
                                        </p:tav>
                                      </p:tavLst>
                                    </p:anim>
                                    <p:anim calcmode="lin" valueType="num">
                                      <p:cBhvr>
                                        <p:cTn id="110" dur="500" fill="hold"/>
                                        <p:tgtEl>
                                          <p:spTgt spid="28"/>
                                        </p:tgtEl>
                                        <p:attrNameLst>
                                          <p:attrName>ppt_h</p:attrName>
                                        </p:attrNameLst>
                                      </p:cBhvr>
                                      <p:tavLst>
                                        <p:tav tm="0">
                                          <p:val>
                                            <p:fltVal val="0"/>
                                          </p:val>
                                        </p:tav>
                                        <p:tav tm="100000">
                                          <p:val>
                                            <p:strVal val="#ppt_h"/>
                                          </p:val>
                                        </p:tav>
                                      </p:tavLst>
                                    </p:anim>
                                    <p:animEffect transition="in" filter="fade">
                                      <p:cBhvr>
                                        <p:cTn id="1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6096000" cy="41148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78766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ution_sample.jpg"/>
          <p:cNvPicPr>
            <a:picLocks noChangeAspect="1"/>
          </p:cNvPicPr>
          <p:nvPr/>
        </p:nvPicPr>
        <p:blipFill>
          <a:blip r:embed="rId2" cstate="print"/>
          <a:stretch>
            <a:fillRect/>
          </a:stretch>
        </p:blipFill>
        <p:spPr>
          <a:xfrm>
            <a:off x="2032000" y="1733550"/>
            <a:ext cx="5080000" cy="33909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 name="TextBox 5"/>
          <p:cNvSpPr txBox="1"/>
          <p:nvPr/>
        </p:nvSpPr>
        <p:spPr>
          <a:xfrm>
            <a:off x="2353985" y="3634026"/>
            <a:ext cx="4427815" cy="861774"/>
          </a:xfrm>
          <a:prstGeom prst="rect">
            <a:avLst/>
          </a:prstGeom>
          <a:noFill/>
        </p:spPr>
        <p:txBody>
          <a:bodyPr wrap="none" rtlCol="0">
            <a:spAutoFit/>
          </a:bodyPr>
          <a:lstStyle/>
          <a:p>
            <a:pPr algn="ctr"/>
            <a:r>
              <a:rPr lang="en-US" sz="5000" b="1" dirty="0" smtClean="0"/>
              <a:t>Opinions Ahead</a:t>
            </a:r>
            <a:endParaRPr lang="en-US" sz="5000" b="1" dirty="0"/>
          </a:p>
        </p:txBody>
      </p:sp>
    </p:spTree>
    <p:extLst>
      <p:ext uri="{BB962C8B-B14F-4D97-AF65-F5344CB8AC3E}">
        <p14:creationId xmlns:p14="http://schemas.microsoft.com/office/powerpoint/2010/main" val="2030256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362200" y="1371600"/>
            <a:ext cx="3943350" cy="5257800"/>
          </a:xfrm>
          <a:prstGeom prst="ellipse">
            <a:avLst/>
          </a:prstGeom>
          <a:ln>
            <a:noFill/>
          </a:ln>
          <a:effectLst>
            <a:softEdge rad="112500"/>
          </a:effectLst>
        </p:spPr>
      </p:pic>
      <p:sp>
        <p:nvSpPr>
          <p:cNvPr id="5" name="&quot;No&quot; Symbol 4"/>
          <p:cNvSpPr/>
          <p:nvPr/>
        </p:nvSpPr>
        <p:spPr>
          <a:xfrm>
            <a:off x="1371600" y="990600"/>
            <a:ext cx="6096000" cy="5791200"/>
          </a:xfrm>
          <a:prstGeom prst="noSmoking">
            <a:avLst>
              <a:gd name="adj" fmla="val 3127"/>
            </a:avLst>
          </a:prstGeom>
          <a:solidFill>
            <a:srgbClr val="FF0000"/>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18461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4440</TotalTime>
  <Words>1462</Words>
  <Application>Microsoft Office PowerPoint</Application>
  <PresentationFormat>On-screen Show (4:3)</PresentationFormat>
  <Paragraphs>262</Paragraphs>
  <Slides>44</Slides>
  <Notes>13</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Office Theme</vt:lpstr>
      <vt:lpstr>1_Office Theme</vt:lpstr>
      <vt:lpstr>Behavior-Driven Development</vt:lpstr>
      <vt:lpstr>PowerPoint Presentation</vt:lpstr>
      <vt:lpstr>Who am I?</vt:lpstr>
      <vt:lpstr>Steve Bohlen</vt:lpstr>
      <vt:lpstr>PowerPoint Presentation</vt:lpstr>
      <vt:lpstr>PowerPoint Presentation</vt:lpstr>
      <vt:lpstr>PowerPoint Presentation</vt:lpstr>
      <vt:lpstr>PowerPoint Presentation</vt:lpstr>
      <vt:lpstr>PowerPoint Presentation</vt:lpstr>
      <vt:lpstr>Agenda</vt:lpstr>
      <vt:lpstr>Understanding User Stories</vt:lpstr>
      <vt:lpstr>User Stories</vt:lpstr>
      <vt:lpstr>User Story Template</vt:lpstr>
      <vt:lpstr>Sample User Story</vt:lpstr>
      <vt:lpstr>Sample User Story</vt:lpstr>
      <vt:lpstr>Sample User Story</vt:lpstr>
      <vt:lpstr>User Story Planning</vt:lpstr>
      <vt:lpstr>What’s Wrong with Unit Tests?</vt:lpstr>
      <vt:lpstr>Professionals Test their Work</vt:lpstr>
      <vt:lpstr>Engineer-Think</vt:lpstr>
      <vt:lpstr>Typical Unit-Test-Think</vt:lpstr>
      <vt:lpstr>What happened to this guy???</vt:lpstr>
      <vt:lpstr>Understanding Behavior-Driven Development</vt:lpstr>
      <vt:lpstr>Getting these People to Understand Us</vt:lpstr>
      <vt:lpstr>Without These People in the Way</vt:lpstr>
      <vt:lpstr>So what is BDD ?</vt:lpstr>
      <vt:lpstr>“BDD is a second-generation, outside-in, pull-based, multiple-stakeholder, multiple-scale, high-automation, agile methodology. It describes a cycle of interactions with well-defined outputs, resulting in the delivery of working, tested software that matters.”    -Dan North </vt:lpstr>
      <vt:lpstr>“Behavior-driven  development is about  implementing an application  by  describing it from the point of view of  its stakeholders.”   -Dan North </vt:lpstr>
      <vt:lpstr>PowerPoint Presentation</vt:lpstr>
      <vt:lpstr>A story… </vt:lpstr>
      <vt:lpstr>PowerPoint Presentation</vt:lpstr>
      <vt:lpstr>PowerPoint Presentation</vt:lpstr>
      <vt:lpstr>PowerPoint Presentation</vt:lpstr>
      <vt:lpstr>PowerPoint Presentation</vt:lpstr>
      <vt:lpstr>BDD is not instead of TDD</vt:lpstr>
      <vt:lpstr>Choreographing Your Tests</vt:lpstr>
      <vt:lpstr>Communicating Your Thoughts</vt:lpstr>
      <vt:lpstr>Our Feature</vt:lpstr>
      <vt:lpstr>Some Scenarios</vt:lpstr>
      <vt:lpstr>Some Scenarios</vt:lpstr>
      <vt:lpstr>Exploring BDD Techniques and Tools in Code</vt:lpstr>
      <vt:lpstr>Getting these People to Understand Us</vt:lpstr>
      <vt:lpstr>Additional Resources</vt:lpstr>
      <vt:lpstr>fini</vt:lpstr>
    </vt:vector>
  </TitlesOfParts>
  <Company>Microdesk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Stephen Bohlen (sbohlen@hotmail.com)</dc:creator>
  <cp:lastModifiedBy>Steve Bohlen</cp:lastModifiedBy>
  <cp:revision>273</cp:revision>
  <dcterms:created xsi:type="dcterms:W3CDTF">2008-09-22T00:48:41Z</dcterms:created>
  <dcterms:modified xsi:type="dcterms:W3CDTF">2012-08-04T17:40:23Z</dcterms:modified>
</cp:coreProperties>
</file>