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72" r:id="rId4"/>
    <p:sldId id="268" r:id="rId5"/>
    <p:sldId id="269" r:id="rId6"/>
    <p:sldId id="270" r:id="rId7"/>
    <p:sldId id="271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660" autoAdjust="0"/>
    <p:restoredTop sz="94743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22318-26DE-4689-9565-7DA2769ADA39}" type="datetimeFigureOut">
              <a:rPr lang="en-US" smtClean="0"/>
              <a:t>8/4/2012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7AF84-D1B0-4522-911F-4953664F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24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9F7C0-00AA-4E3A-B7E0-B829C5F69B60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2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92F68-FAB7-4683-9EE1-BB010BE436C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09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2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915270"/>
            <a:ext cx="91440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sbohlen.Raven\Downloads\stldodn_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55229"/>
            <a:ext cx="1674690" cy="152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1"/>
            <a:ext cx="2057400" cy="4830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1"/>
            <a:ext cx="6019800" cy="4830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89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598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83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764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662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121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03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3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08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09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63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2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2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7001"/>
            <a:ext cx="4040188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981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667001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9715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3602"/>
            <a:ext cx="3008313" cy="3992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81000"/>
            <a:ext cx="9144000" cy="53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St Louis</a:t>
            </a:r>
            <a:r>
              <a:rPr lang="en-US" baseline="0" dirty="0" smtClean="0">
                <a:solidFill>
                  <a:schemeClr val="tx1"/>
                </a:solidFill>
              </a:rPr>
              <a:t> Days of .NET 2012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2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CC184-CBE3-4F29-A273-6F4E5CFA4DFC}" type="datetimeFigureOut">
              <a:rPr lang="en-US" smtClean="0"/>
              <a:pPr/>
              <a:t>8/4/2012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8560906" y="384048"/>
            <a:ext cx="583095" cy="530352"/>
            <a:chOff x="5867400" y="2971800"/>
            <a:chExt cx="1676400" cy="1752600"/>
          </a:xfrm>
        </p:grpSpPr>
        <p:sp>
          <p:nvSpPr>
            <p:cNvPr id="8" name="Rectangle 7"/>
            <p:cNvSpPr/>
            <p:nvPr userDrawn="1"/>
          </p:nvSpPr>
          <p:spPr>
            <a:xfrm>
              <a:off x="5867400" y="2971800"/>
              <a:ext cx="1676400" cy="1752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6" name="Picture 2" descr="C:\Users\sbohlen.Raven\Downloads\stldodn_logo.png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3048000"/>
              <a:ext cx="1524000" cy="16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FFC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FFC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FFC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FFC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FFC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0000">
              <a:schemeClr val="accent6">
                <a:lumMod val="75000"/>
              </a:schemeClr>
            </a:gs>
            <a:gs pos="100000">
              <a:schemeClr val="accent6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CF025-164C-493D-B4FD-5D9148003987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24BD7-9873-41FF-9FAD-ADAEB79F42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985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34" Type="http://schemas.openxmlformats.org/officeDocument/2006/relationships/image" Target="../media/image36.jpeg"/><Relationship Id="rId42" Type="http://schemas.openxmlformats.org/officeDocument/2006/relationships/image" Target="../media/image44.png"/><Relationship Id="rId47" Type="http://schemas.openxmlformats.org/officeDocument/2006/relationships/image" Target="../media/image49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35.gif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jpe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24" Type="http://schemas.openxmlformats.org/officeDocument/2006/relationships/image" Target="../media/image26.jpe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jpeg"/><Relationship Id="rId28" Type="http://schemas.openxmlformats.org/officeDocument/2006/relationships/image" Target="../media/image30.jpe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gif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Relationship Id="rId27" Type="http://schemas.openxmlformats.org/officeDocument/2006/relationships/image" Target="../media/image29.jpe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568577"/>
            <a:ext cx="8610600" cy="1470025"/>
          </a:xfrm>
        </p:spPr>
        <p:txBody>
          <a:bodyPr/>
          <a:lstStyle/>
          <a:p>
            <a:r>
              <a:rPr lang="en-US" dirty="0" smtClean="0"/>
              <a:t>Adding Generics to your C# Recipes</a:t>
            </a:r>
            <a:endParaRPr lang="en-US" dirty="0"/>
          </a:p>
        </p:txBody>
      </p:sp>
      <p:pic>
        <p:nvPicPr>
          <p:cNvPr id="4" name="Picture 3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5150224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" y="4305300"/>
            <a:ext cx="8305800" cy="2362200"/>
          </a:xfrm>
          <a:prstGeom prst="rect">
            <a:avLst/>
          </a:prstGeom>
        </p:spPr>
        <p:txBody>
          <a:bodyPr vert="horz" lIns="45720" rIns="45720" anchor="ctr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Steve Bohlen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Senior Software Engineer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SpringSource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/VMware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E-Mail: sbohlen@gmail.com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Blog: http://blog.unhandled-exceptions.com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Twitter: @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sbohlen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6880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0"/>
            <a:ext cx="8229600" cy="914400"/>
          </a:xfrm>
        </p:spPr>
        <p:txBody>
          <a:bodyPr/>
          <a:lstStyle/>
          <a:p>
            <a:pPr algn="ctr"/>
            <a:r>
              <a:rPr lang="en-US" dirty="0" smtClean="0">
                <a:latin typeface="Courier New" pitchFamily="49" charset="0"/>
                <a:cs typeface="Courier New" pitchFamily="49" charset="0"/>
              </a:rPr>
              <a:t>Code…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0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915400" cy="9144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The Solution: type-based templates</a:t>
            </a:r>
            <a:endParaRPr lang="en-US" sz="3800" dirty="0"/>
          </a:p>
        </p:txBody>
      </p:sp>
      <p:sp>
        <p:nvSpPr>
          <p:cNvPr id="3" name="Rounded Rectangle 2"/>
          <p:cNvSpPr/>
          <p:nvPr/>
        </p:nvSpPr>
        <p:spPr>
          <a:xfrm>
            <a:off x="381001" y="3048000"/>
            <a:ext cx="4114805" cy="1752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List&lt;Customer&gt;</a:t>
            </a:r>
            <a:endParaRPr lang="en-US" sz="4000" dirty="0"/>
          </a:p>
        </p:txBody>
      </p:sp>
      <p:sp>
        <p:nvSpPr>
          <p:cNvPr id="7" name="Rounded Rectangle 6"/>
          <p:cNvSpPr/>
          <p:nvPr/>
        </p:nvSpPr>
        <p:spPr>
          <a:xfrm>
            <a:off x="6383215" y="2133600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6916615" y="2836984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213230" y="3429000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10" name="Arc 9"/>
          <p:cNvSpPr/>
          <p:nvPr/>
        </p:nvSpPr>
        <p:spPr>
          <a:xfrm rot="19943511">
            <a:off x="2671776" y="2331169"/>
            <a:ext cx="3648058" cy="1612576"/>
          </a:xfrm>
          <a:prstGeom prst="arc">
            <a:avLst>
              <a:gd name="adj1" fmla="val 11439541"/>
              <a:gd name="adj2" fmla="val 0"/>
            </a:avLst>
          </a:prstGeom>
          <a:ln>
            <a:head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rot="9757827">
            <a:off x="2785120" y="2752269"/>
            <a:ext cx="3352800" cy="2344062"/>
          </a:xfrm>
          <a:prstGeom prst="arc">
            <a:avLst>
              <a:gd name="adj1" fmla="val 11923404"/>
              <a:gd name="adj2" fmla="val 0"/>
            </a:avLst>
          </a:prstGeom>
          <a:ln>
            <a:head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5829300"/>
            <a:ext cx="1524000" cy="8382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81000" y="5410200"/>
            <a:ext cx="1524000" cy="838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int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1371600" y="5852746"/>
            <a:ext cx="1524000" cy="83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string</a:t>
            </a:r>
            <a:endParaRPr lang="en-US" dirty="0"/>
          </a:p>
        </p:txBody>
      </p:sp>
      <p:sp>
        <p:nvSpPr>
          <p:cNvPr id="4" name="Multiply 3"/>
          <p:cNvSpPr/>
          <p:nvPr/>
        </p:nvSpPr>
        <p:spPr>
          <a:xfrm>
            <a:off x="3716215" y="5272089"/>
            <a:ext cx="3429000" cy="1952625"/>
          </a:xfrm>
          <a:prstGeom prst="mathMultiply">
            <a:avLst>
              <a:gd name="adj1" fmla="val 832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ltiply 17"/>
          <p:cNvSpPr/>
          <p:nvPr/>
        </p:nvSpPr>
        <p:spPr>
          <a:xfrm>
            <a:off x="-609600" y="4876435"/>
            <a:ext cx="3429000" cy="1952625"/>
          </a:xfrm>
          <a:prstGeom prst="mathMultiply">
            <a:avLst>
              <a:gd name="adj1" fmla="val 832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ultiply 18"/>
          <p:cNvSpPr/>
          <p:nvPr/>
        </p:nvSpPr>
        <p:spPr>
          <a:xfrm>
            <a:off x="419100" y="5295535"/>
            <a:ext cx="3429000" cy="1952625"/>
          </a:xfrm>
          <a:prstGeom prst="mathMultiply">
            <a:avLst>
              <a:gd name="adj1" fmla="val 832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920262" y="3048000"/>
            <a:ext cx="2280138" cy="1752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/>
              <a:t>ArrayList</a:t>
            </a:r>
            <a:endParaRPr lang="en-US" sz="4000" dirty="0"/>
          </a:p>
        </p:txBody>
      </p:sp>
      <p:sp>
        <p:nvSpPr>
          <p:cNvPr id="6" name="Explosion 1 5"/>
          <p:cNvSpPr/>
          <p:nvPr/>
        </p:nvSpPr>
        <p:spPr>
          <a:xfrm rot="20691906">
            <a:off x="1599123" y="1927834"/>
            <a:ext cx="6194428" cy="4368126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i="1" dirty="0" smtClean="0">
                <a:solidFill>
                  <a:schemeClr val="tx1"/>
                </a:solidFill>
              </a:rPr>
              <a:t>Significant</a:t>
            </a:r>
            <a:r>
              <a:rPr lang="en-US" sz="2500" dirty="0" smtClean="0">
                <a:solidFill>
                  <a:schemeClr val="tx1"/>
                </a:solidFill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</a:rPr>
              <a:t>perf</a:t>
            </a:r>
            <a:r>
              <a:rPr lang="en-US" sz="2500" dirty="0" smtClean="0">
                <a:solidFill>
                  <a:schemeClr val="tx1"/>
                </a:solidFill>
              </a:rPr>
              <a:t> increase for collections of value-types!</a:t>
            </a:r>
            <a:endParaRPr lang="en-US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73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18" grpId="0" animBg="1"/>
      <p:bldP spid="19" grpId="0" animBg="1"/>
      <p:bldP spid="20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0"/>
            <a:ext cx="8229600" cy="914400"/>
          </a:xfrm>
        </p:spPr>
        <p:txBody>
          <a:bodyPr/>
          <a:lstStyle/>
          <a:p>
            <a:pPr algn="ctr"/>
            <a:r>
              <a:rPr lang="en-US" dirty="0" smtClean="0">
                <a:latin typeface="Courier New" pitchFamily="49" charset="0"/>
                <a:cs typeface="Courier New" pitchFamily="49" charset="0"/>
              </a:rPr>
              <a:t>Code…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58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Generics: a rich vocabulary for templates</a:t>
            </a:r>
            <a:endParaRPr lang="en-US" sz="38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37064" y="4591110"/>
            <a:ext cx="7802136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void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DoSomething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&lt;T&gt;(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int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arg1,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int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arg2)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37064" y="3505200"/>
            <a:ext cx="7802136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interface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IMessageHandler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&lt;T&gt;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37064" y="2286000"/>
            <a:ext cx="7802136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MessageProcessor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&lt;T&gt;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6052" y="1676400"/>
            <a:ext cx="1905000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Classes</a:t>
            </a:r>
            <a:endParaRPr lang="en-US" sz="2500" dirty="0"/>
          </a:p>
        </p:txBody>
      </p:sp>
      <p:sp>
        <p:nvSpPr>
          <p:cNvPr id="8" name="Rounded Rectangle 7"/>
          <p:cNvSpPr/>
          <p:nvPr/>
        </p:nvSpPr>
        <p:spPr>
          <a:xfrm>
            <a:off x="266052" y="2854568"/>
            <a:ext cx="1905000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Interfaces</a:t>
            </a:r>
            <a:endParaRPr lang="en-US" sz="2500" dirty="0"/>
          </a:p>
        </p:txBody>
      </p:sp>
      <p:sp>
        <p:nvSpPr>
          <p:cNvPr id="9" name="Rounded Rectangle 8"/>
          <p:cNvSpPr/>
          <p:nvPr/>
        </p:nvSpPr>
        <p:spPr>
          <a:xfrm>
            <a:off x="266052" y="3981510"/>
            <a:ext cx="1905000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Methods</a:t>
            </a:r>
            <a:endParaRPr lang="en-US" sz="25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094852" y="5200712"/>
            <a:ext cx="6744348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Entity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{   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solidFill>
                  <a:srgbClr val="000000"/>
                </a:solidFill>
                <a:latin typeface="Consolas" pitchFamily="49" charset="0"/>
                <a:cs typeface="Consolas" pitchFamily="49" charset="0"/>
              </a:rPr>
              <a:t>	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Id {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get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;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set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; 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}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66052" y="5429310"/>
            <a:ext cx="1905000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Everywhere!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68635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Generics: a rich vocabulary for templates</a:t>
            </a:r>
            <a:endParaRPr lang="en-US" sz="3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9601" y="2343837"/>
            <a:ext cx="8436925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Repository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,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where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: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 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6052" y="1676400"/>
            <a:ext cx="3927221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Inheritance Constraints</a:t>
            </a:r>
            <a:endParaRPr lang="en-US" sz="250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09601" y="3639237"/>
            <a:ext cx="7167347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Repository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,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where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: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 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6053" y="2971800"/>
            <a:ext cx="3927221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Reference Type Constraints</a:t>
            </a:r>
            <a:endParaRPr lang="en-US" sz="250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09601" y="4858437"/>
            <a:ext cx="7167347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Repository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,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where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: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new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() 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6053" y="4191000"/>
            <a:ext cx="3927221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Zero-</a:t>
            </a:r>
            <a:r>
              <a:rPr lang="en-US" sz="2500" dirty="0" err="1" smtClean="0"/>
              <a:t>Arg</a:t>
            </a:r>
            <a:r>
              <a:rPr lang="en-US" sz="2500" dirty="0" smtClean="0"/>
              <a:t> </a:t>
            </a:r>
            <a:r>
              <a:rPr lang="en-US" sz="2500" dirty="0" err="1" smtClean="0"/>
              <a:t>ctor</a:t>
            </a:r>
            <a:r>
              <a:rPr lang="en-US" sz="2500" dirty="0" smtClean="0"/>
              <a:t> Constraints</a:t>
            </a:r>
            <a:endParaRPr lang="en-US" sz="25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09601" y="6151602"/>
            <a:ext cx="8436925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public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class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Repository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,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where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 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TEntity</a:t>
            </a:r>
            <a:endParaRPr lang="en-US" sz="1500" dirty="0">
              <a:solidFill>
                <a:srgbClr val="000000"/>
              </a:solidFill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						: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itchFamily="49" charset="0"/>
                <a:cs typeface="Consolas" pitchFamily="49" charset="0"/>
              </a:rPr>
              <a:t>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en-US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TIdentity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&gt;, 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Consolas" pitchFamily="49" charset="0"/>
              </a:rPr>
              <a:t>new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cs typeface="Consolas" pitchFamily="49" charset="0"/>
              </a:rPr>
              <a:t>() 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66053" y="5485284"/>
            <a:ext cx="3927221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/>
              <a:t>Compound Constraints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52928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2" grpId="0" animBg="1"/>
      <p:bldP spid="16" grpId="0" animBg="1"/>
      <p:bldP spid="15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2"/>
            <a:ext cx="8229600" cy="40687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 rich vocabulary for expressing templates</a:t>
            </a:r>
          </a:p>
          <a:p>
            <a:r>
              <a:rPr lang="en-US" dirty="0">
                <a:solidFill>
                  <a:schemeClr val="bg1"/>
                </a:solidFill>
              </a:rPr>
              <a:t>For more than just </a:t>
            </a:r>
            <a:r>
              <a:rPr lang="en-US" dirty="0" smtClean="0">
                <a:solidFill>
                  <a:schemeClr val="bg1"/>
                </a:solidFill>
              </a:rPr>
              <a:t>collections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Classes, Interfaces, methods, and more!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Extensibility, abstraction, code-reuse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8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59080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fini</a:t>
            </a:r>
            <a:endParaRPr lang="en-US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4191000"/>
            <a:ext cx="8305800" cy="2362200"/>
          </a:xfrm>
          <a:prstGeom prst="rect">
            <a:avLst/>
          </a:prstGeom>
        </p:spPr>
        <p:txBody>
          <a:bodyPr vert="horz" lIns="45720" rIns="45720" anchor="ctr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Steve Bohlen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Senior Software Engineer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SpringSource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/VMware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E-Mail: sbohlen@gmail.com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Blog: http://blog.unhandled-exceptions.com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Twitter: @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sbohlen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 descr="MVP_FullColor_ForScre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0952" y="5420094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58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ounded Rectangle 37"/>
          <p:cNvSpPr/>
          <p:nvPr/>
        </p:nvSpPr>
        <p:spPr>
          <a:xfrm>
            <a:off x="285750" y="69758"/>
            <a:ext cx="8686799" cy="1129777"/>
          </a:xfrm>
          <a:prstGeom prst="roundRect">
            <a:avLst/>
          </a:prstGeom>
          <a:solidFill>
            <a:schemeClr val="tx1"/>
          </a:solidFill>
          <a:ln>
            <a:solidFill>
              <a:srgbClr val="7030A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814" y="254303"/>
            <a:ext cx="1107509" cy="69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1" y="427060"/>
            <a:ext cx="1239026" cy="46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274" y="424072"/>
            <a:ext cx="1726809" cy="43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2" y="386260"/>
            <a:ext cx="1173347" cy="48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http://www.stlouisdayofdotnet.com/2012/Media/Default/Sponsors/microsof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03" y="391861"/>
            <a:ext cx="1463438" cy="53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itle 1"/>
          <p:cNvSpPr txBox="1">
            <a:spLocks/>
          </p:cNvSpPr>
          <p:nvPr/>
        </p:nvSpPr>
        <p:spPr>
          <a:xfrm>
            <a:off x="424589" y="117439"/>
            <a:ext cx="1521028" cy="429937"/>
          </a:xfrm>
          <a:prstGeom prst="rect">
            <a:avLst/>
          </a:prstGeom>
        </p:spPr>
        <p:txBody>
          <a:bodyPr lIns="68586" tIns="34294" rIns="68586" bIns="34294"/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 dirty="0" smtClean="0">
                <a:ln w="3175">
                  <a:noFill/>
                </a:ln>
                <a:gradFill>
                  <a:gsLst>
                    <a:gs pos="0">
                      <a:schemeClr val="tx2"/>
                    </a:gs>
                    <a:gs pos="86000">
                      <a:schemeClr val="tx2"/>
                    </a:gs>
                  </a:gsLst>
                  <a:lin ang="5400000" scaled="0"/>
                </a:gra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r>
              <a:rPr sz="2000" b="1" spc="-70">
                <a:solidFill>
                  <a:prstClr val="black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  <a:cs typeface="Segoe UI" pitchFamily="34" charset="0"/>
              </a:rPr>
              <a:t>Platinum Sponsors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285750" y="5662977"/>
            <a:ext cx="8686799" cy="1112569"/>
          </a:xfrm>
          <a:prstGeom prst="roundRect">
            <a:avLst/>
          </a:prstGeom>
          <a:solidFill>
            <a:schemeClr val="tx1"/>
          </a:solidFill>
          <a:ln>
            <a:solidFill>
              <a:srgbClr val="7030A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6" name="Picture 2" descr="http://www.stlouisdayofdotnet.com/2012/Media/Default/Sponsors/discountasp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186" y="5733661"/>
            <a:ext cx="757763" cy="5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tlouisdayofdotnet.com/2012/Media/Default/Sponsors/logicn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93" y="6170395"/>
            <a:ext cx="1393879" cy="42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tlouisdayofdotnet.com/2012/Media/Default/Sponsors/pluralsigh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6257820"/>
            <a:ext cx="1290670" cy="44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tlouisdayofdotnet.com/2012/Media/Default/Sponsors/TransITions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050" y="5696058"/>
            <a:ext cx="1051931" cy="50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stlouisdayofdotnet.com/2012/Media/Default/Sponsors/stackoverflow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3" y="6053589"/>
            <a:ext cx="1689279" cy="63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itle 1"/>
          <p:cNvSpPr txBox="1">
            <a:spLocks/>
          </p:cNvSpPr>
          <p:nvPr/>
        </p:nvSpPr>
        <p:spPr>
          <a:xfrm>
            <a:off x="360656" y="5718734"/>
            <a:ext cx="1437029" cy="303592"/>
          </a:xfrm>
          <a:prstGeom prst="rect">
            <a:avLst/>
          </a:prstGeom>
        </p:spPr>
        <p:txBody>
          <a:bodyPr lIns="68586" tIns="34294" rIns="68586" bIns="34294"/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 dirty="0" smtClean="0">
                <a:ln w="3175">
                  <a:noFill/>
                </a:ln>
                <a:gradFill>
                  <a:gsLst>
                    <a:gs pos="0">
                      <a:schemeClr val="tx2"/>
                    </a:gs>
                    <a:gs pos="86000">
                      <a:schemeClr val="tx2"/>
                    </a:gs>
                  </a:gsLst>
                  <a:lin ang="5400000" scaled="0"/>
                </a:gra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r>
              <a:rPr sz="2000" b="1" spc="-70">
                <a:solidFill>
                  <a:prstClr val="black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  <a:cs typeface="Segoe UI" pitchFamily="34" charset="0"/>
              </a:rPr>
              <a:t>Silver Sponsors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75011" y="1342745"/>
            <a:ext cx="8686799" cy="4237099"/>
          </a:xfrm>
          <a:prstGeom prst="roundRect">
            <a:avLst/>
          </a:prstGeom>
          <a:solidFill>
            <a:schemeClr val="tx1"/>
          </a:solidFill>
          <a:ln>
            <a:solidFill>
              <a:srgbClr val="7030A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2" name="Picture 4" descr="http://www.stlouisdayofdotnet.com/2012/Media/Default/Sponsors/equifax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841" y="3788499"/>
            <a:ext cx="1381642" cy="4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stlouisdayofdotnet.com/2012/Media/Default/Sponsors/architectnow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55" y="2500039"/>
            <a:ext cx="929359" cy="113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stlouisdayofdotnet.com/2012/Media/Default/Sponsors/talentport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685" y="1503907"/>
            <a:ext cx="1240244" cy="49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www.stlouisdayofdotnet.com/2012/Media/Default/Sponsors/vantagelinks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579" y="2183041"/>
            <a:ext cx="619091" cy="87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stlouisdayofdotnet.com/2012/Media/Default/Sponsors/ctp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42" y="5025887"/>
            <a:ext cx="1383764" cy="44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ttp://www.stlouisdayofdotnet.com/2012/Media/Default/Sponsors/kellymitchell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041" y="2850722"/>
            <a:ext cx="1689997" cy="2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://www.stlouisdayofdotnet.com/2012/Media/Default/Sponsors/daugherty.gif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820" y="3756202"/>
            <a:ext cx="1149206" cy="54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2" descr="http://www.stlouisdayofdotnet.com/2012/Media/Default/Sponsors/componentone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123" y="4405481"/>
            <a:ext cx="1559645" cy="47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4" descr="http://www.stlouisdayofdotnet.com/2012/Media/Default/Sponsors/busyevent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621" y="2172433"/>
            <a:ext cx="554079" cy="5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6" descr="http://www.stlouisdayofdotnet.com/2012/Media/Default/Sponsors/fastsearch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310" y="2771288"/>
            <a:ext cx="582211" cy="6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8" descr="http://www.stlouisdayofdotnet.com/2012/Media/Default/Sponsors/washuit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195" y="3137088"/>
            <a:ext cx="914841" cy="7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0" descr="http://www.stlouisdayofdotnet.com/2012/Media/Default/Sponsors/AdvancedResources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098" y="5023678"/>
            <a:ext cx="1369637" cy="45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4" descr="http://www.stlouisdayofdotnet.com/2012/Media/Default/Sponsors/preferredresources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881" y="4948446"/>
            <a:ext cx="1501871" cy="51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8" descr="http://www.stlouisdayofdotnet.com/2012/Media/Default/Sponsors/ungerboeck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54" y="3737970"/>
            <a:ext cx="1324568" cy="54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0" descr="http://www.stlouisdayofdotnet.com/2012/Media/Default/Sponsors/byrne-software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741" y="2447102"/>
            <a:ext cx="983810" cy="48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2" descr="http://www.stlouisdayofdotnet.com/2012/Media/Default/Sponsors/PerceptiveSoftware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555" y="1447800"/>
            <a:ext cx="1911275" cy="67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4" descr="http://www.stlouisdayofdotnet.com/2012/Media/Default/Sponsors/LRS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751" y="1622936"/>
            <a:ext cx="619644" cy="60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itle 1"/>
          <p:cNvSpPr txBox="1">
            <a:spLocks/>
          </p:cNvSpPr>
          <p:nvPr/>
        </p:nvSpPr>
        <p:spPr>
          <a:xfrm>
            <a:off x="478631" y="1450550"/>
            <a:ext cx="1387342" cy="457200"/>
          </a:xfrm>
          <a:prstGeom prst="rect">
            <a:avLst/>
          </a:prstGeom>
        </p:spPr>
        <p:txBody>
          <a:bodyPr lIns="68586" tIns="34294" rIns="68586" bIns="34294"/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 dirty="0" smtClean="0">
                <a:ln w="3175">
                  <a:noFill/>
                </a:ln>
                <a:gradFill>
                  <a:gsLst>
                    <a:gs pos="0">
                      <a:schemeClr val="tx2"/>
                    </a:gs>
                    <a:gs pos="86000">
                      <a:schemeClr val="tx2"/>
                    </a:gs>
                  </a:gsLst>
                  <a:lin ang="5400000" scaled="0"/>
                </a:gra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r>
              <a:rPr sz="2000" b="1" spc="-70">
                <a:solidFill>
                  <a:prstClr val="black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  <a:cs typeface="Segoe UI" pitchFamily="34" charset="0"/>
              </a:rPr>
              <a:t>Gold Sponsors</a:t>
            </a:r>
          </a:p>
        </p:txBody>
      </p:sp>
      <p:pic>
        <p:nvPicPr>
          <p:cNvPr id="52" name="Picture 51" descr="http://www.stlouisdayofdotnet.com/2012/Media/Default/Sponsors/scottrade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472" y="2491371"/>
            <a:ext cx="1023360" cy="40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6" descr="http://www.stlouisdayofdotnet.com/2012/Media/Default/Sponsors/MissouriState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26" y="1477308"/>
            <a:ext cx="1481279" cy="55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2" descr="http://www.stlouisdayofdotnet.com/2012/Media/Default/Sponsors/infragistics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91" y="2217767"/>
            <a:ext cx="1555715" cy="47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6" descr="http://www.stlouisdayofdotnet.com/2012/Media/Default/Sponsors/cait.gif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800" y="4169366"/>
            <a:ext cx="1632872" cy="54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50" descr="http://www.stlouisdayofdotnet.com/2012/Media/Default/Sponsors/adaptivesg.jp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559" y="4559544"/>
            <a:ext cx="1354944" cy="35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http://www.stlouisdayofdotnet.com/2012/Media/Default/Sponsors/centriq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205" y="3167040"/>
            <a:ext cx="910679" cy="55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www.stlouisdayofdotnet.com/2012/Media/Default/Sponsors/TDKtechnologies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212" y="1490661"/>
            <a:ext cx="1035247" cy="55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http://www.stlouisdayofdotnet.com/2012/Media/Default/Sponsors/Twilio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42" y="4333238"/>
            <a:ext cx="1396532" cy="62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stlouisdayofdotnet.com/2012/Media/Default/Sponsors/perficient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10" y="1866613"/>
            <a:ext cx="951617" cy="55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www.stlouisdayofdotnet.com/2012/Media/Default/Sponsors/iBridge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383" y="3123193"/>
            <a:ext cx="1104094" cy="56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stlouisdayofdotnet.com/2012/Media/Default/Sponsors/powerdnn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925" y="2114875"/>
            <a:ext cx="1470216" cy="28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stlouisdayofdotnet.com/2012/Media/Default/Sponsors/serversilo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70" y="3373628"/>
            <a:ext cx="800282" cy="36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stlouisdayofdotnet.com/2012/Media/Default/Sponsors/nextgen-is.png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64" y="3311906"/>
            <a:ext cx="1173292" cy="28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www.stlouisdayofdotnet.com/2012/Media/Default/Sponsors/appdynamics.png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489" y="3953928"/>
            <a:ext cx="1588220" cy="33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stlouisdayofdotnet.com/2012/Media/Default/Sponsors/dotnetnuke.png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554" y="5690691"/>
            <a:ext cx="1498492" cy="51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stlouisdayofdotnet.com/2012/Media/Default/Sponsors/jacobsonstaffing.png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58" y="5774645"/>
            <a:ext cx="1068575" cy="43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stlouisdayofdotnet.com/2012/Media/Default/Sponsors/mindscape.png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469" y="6348425"/>
            <a:ext cx="1081129" cy="30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8" descr="http://www.stlouisdayofdotnet.com/2012/Media/Default/Sponsors/xiolink.jpg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808" y="4290756"/>
            <a:ext cx="540361" cy="45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2" descr="http://www.stlouisdayofdotnet.com/2012/Media/Default/Sponsors/telerik.png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882" y="4865541"/>
            <a:ext cx="1222852" cy="56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82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2057402"/>
            <a:ext cx="8382000" cy="4068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…and why should you care?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Steve Bohlen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Read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Books +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Software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v</a:t>
            </a:r>
            <a:r>
              <a:rPr lang="en-US" sz="3200" baseline="0" dirty="0" smtClean="0">
                <a:solidFill>
                  <a:schemeClr val="bg1">
                    <a:lumMod val="85000"/>
                  </a:schemeClr>
                </a:solidFill>
              </a:rPr>
              <a:t>s.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 “Read Software + Write Books”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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Blog, 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Screencast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, Speak, Share, Learn</a:t>
            </a:r>
          </a:p>
        </p:txBody>
      </p:sp>
    </p:spTree>
    <p:extLst>
      <p:ext uri="{BB962C8B-B14F-4D97-AF65-F5344CB8AC3E}">
        <p14:creationId xmlns:p14="http://schemas.microsoft.com/office/powerpoint/2010/main" val="412020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Steve Bohlen</a:t>
            </a:r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7200" y="1806544"/>
            <a:ext cx="8229600" cy="489905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20 years developing software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LISP, Delphi, C/C++, VB, VB.NET, , Ruby, C#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Senior Engineer </a:t>
            </a:r>
            <a:r>
              <a:rPr lang="en-US" sz="3000" dirty="0" err="1" smtClean="0">
                <a:solidFill>
                  <a:schemeClr val="bg1"/>
                </a:solidFill>
              </a:rPr>
              <a:t>Springsource</a:t>
            </a:r>
            <a:r>
              <a:rPr lang="en-US" sz="3000" dirty="0" smtClean="0">
                <a:solidFill>
                  <a:schemeClr val="bg1"/>
                </a:solidFill>
              </a:rPr>
              <a:t>/VMware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Co-Founder, NYC 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Alt.Net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User Group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http://nyalt.net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Co-Organizer, </a:t>
            </a:r>
            <a:r>
              <a:rPr lang="en-US" sz="3000" dirty="0">
                <a:solidFill>
                  <a:schemeClr val="bg1"/>
                </a:solidFill>
              </a:rPr>
              <a:t>NYC </a:t>
            </a:r>
            <a:r>
              <a:rPr lang="en-US" sz="3000" dirty="0" smtClean="0">
                <a:solidFill>
                  <a:schemeClr val="bg1"/>
                </a:solidFill>
              </a:rPr>
              <a:t>DDD </a:t>
            </a:r>
            <a:r>
              <a:rPr lang="en-US" sz="3000" dirty="0">
                <a:solidFill>
                  <a:schemeClr val="bg1"/>
                </a:solidFill>
              </a:rPr>
              <a:t>User </a:t>
            </a:r>
            <a:r>
              <a:rPr lang="en-US" sz="3000" dirty="0" smtClean="0">
                <a:solidFill>
                  <a:schemeClr val="bg1"/>
                </a:solidFill>
              </a:rPr>
              <a:t>Group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http://dddnyc.org</a:t>
            </a:r>
            <a:endParaRPr lang="en-US" sz="3000" dirty="0">
              <a:solidFill>
                <a:srgbClr val="FFC000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Contributor: various OSS projects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NHibernate</a:t>
            </a:r>
            <a:r>
              <a:rPr lang="en-US" sz="3000" dirty="0" smtClean="0">
                <a:solidFill>
                  <a:schemeClr val="bg1"/>
                </a:solidFill>
              </a:rPr>
              <a:t> http://www.nhforge.org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NDbUnit</a:t>
            </a:r>
            <a:r>
              <a:rPr lang="en-US" sz="3000" dirty="0" smtClean="0">
                <a:solidFill>
                  <a:schemeClr val="bg1"/>
                </a:solidFill>
              </a:rPr>
              <a:t> http://www.googlecode.com/ndbunit</a:t>
            </a:r>
            <a:endParaRPr lang="en-US" sz="3000" dirty="0">
              <a:solidFill>
                <a:schemeClr val="bg1"/>
              </a:solidFill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Spring.NET</a:t>
            </a:r>
            <a:r>
              <a:rPr lang="en-US" sz="3000" dirty="0" smtClean="0">
                <a:solidFill>
                  <a:schemeClr val="bg1"/>
                </a:solidFill>
              </a:rPr>
              <a:t> http</a:t>
            </a:r>
            <a:r>
              <a:rPr lang="en-US" sz="3000" dirty="0">
                <a:solidFill>
                  <a:schemeClr val="bg1"/>
                </a:solidFill>
              </a:rPr>
              <a:t>://</a:t>
            </a:r>
            <a:r>
              <a:rPr lang="en-US" sz="3000" dirty="0" smtClean="0">
                <a:solidFill>
                  <a:schemeClr val="bg1"/>
                </a:solidFill>
              </a:rPr>
              <a:t>www.springframework.net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</a:t>
            </a:r>
            <a:r>
              <a:rPr lang="en-US" sz="3000" dirty="0">
                <a:solidFill>
                  <a:srgbClr val="FFC000"/>
                </a:solidFill>
              </a:rPr>
              <a:t>blog.unhandled-exceptions.com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e-mail: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sbohlen@gmail.com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twitter: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Membership: </a:t>
            </a:r>
            <a:r>
              <a:rPr lang="en-US" sz="3000" dirty="0">
                <a:solidFill>
                  <a:srgbClr val="FFC000"/>
                </a:solidFill>
              </a:rPr>
              <a:t>ASP Insiders, C# Insiders, </a:t>
            </a:r>
            <a:r>
              <a:rPr lang="en-US" sz="3000" dirty="0" err="1">
                <a:solidFill>
                  <a:srgbClr val="FFC000"/>
                </a:solidFill>
              </a:rPr>
              <a:t>Telerik</a:t>
            </a:r>
            <a:r>
              <a:rPr lang="en-US" sz="3000" dirty="0">
                <a:solidFill>
                  <a:srgbClr val="FFC000"/>
                </a:solidFill>
              </a:rPr>
              <a:t> Insiders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altnetnewyork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7004" y="2049981"/>
            <a:ext cx="1695996" cy="1238077"/>
          </a:xfrm>
          <a:prstGeom prst="rect">
            <a:avLst/>
          </a:prstGeom>
        </p:spPr>
      </p:pic>
      <p:pic>
        <p:nvPicPr>
          <p:cNvPr id="7" name="Picture 6" descr="MVP_FullColor_ForScre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5469" y="5245438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61" y="3489375"/>
            <a:ext cx="1841683" cy="971550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51" y="1330294"/>
            <a:ext cx="2286000" cy="4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1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28876" y="4038600"/>
            <a:ext cx="4429125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1752600"/>
            <a:ext cx="2469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I am </a:t>
            </a:r>
            <a:r>
              <a:rPr lang="en-US" sz="4000" dirty="0" smtClean="0">
                <a:solidFill>
                  <a:srgbClr val="FFC000"/>
                </a:solidFill>
              </a:rPr>
              <a:t>NOT</a:t>
            </a:r>
            <a:r>
              <a:rPr lang="en-US" sz="4000" dirty="0" smtClean="0">
                <a:solidFill>
                  <a:schemeClr val="bg1"/>
                </a:solidFill>
              </a:rPr>
              <a:t> a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0600" y="4237108"/>
            <a:ext cx="2594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employee…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" y="5334002"/>
            <a:ext cx="74612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…but I play one at user groups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				and conferences!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4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1" y="1828800"/>
            <a:ext cx="306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ASP.NET AJAX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1" y="5410200"/>
            <a:ext cx="2715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Silverlight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2601" y="2133600"/>
            <a:ext cx="3322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Windows Phone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619" y="5037443"/>
            <a:ext cx="2714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Winforms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1" y="2536860"/>
            <a:ext cx="2224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WPF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4548560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Reporting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1" y="1295400"/>
            <a:ext cx="251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OpenAccess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ORM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45" y="5867400"/>
            <a:ext cx="1692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JustCode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1" y="4733226"/>
            <a:ext cx="1730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JustMock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848" y="6079190"/>
            <a:ext cx="348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Extensions for ASP.NET MVC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442" y="1111321"/>
            <a:ext cx="1968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Test Studio Express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566" y="2711570"/>
            <a:ext cx="185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TeamPulse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387" y="6324600"/>
            <a:ext cx="1875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Test Studio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1434" y="3429000"/>
            <a:ext cx="148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Sitefinity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CMS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336177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JustDecompile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6353" y="3549135"/>
            <a:ext cx="218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C#/VB.NET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51081" y="2511770"/>
            <a:ext cx="2468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ASPX to Razor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estion-mark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1524000"/>
            <a:ext cx="3638550" cy="4419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999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6096000" cy="4114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70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915400" cy="9144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The problem Generics were trying to Solve</a:t>
            </a:r>
            <a:endParaRPr lang="en-US" sz="3800" dirty="0"/>
          </a:p>
        </p:txBody>
      </p:sp>
      <p:sp>
        <p:nvSpPr>
          <p:cNvPr id="3" name="Rounded Rectangle 2"/>
          <p:cNvSpPr/>
          <p:nvPr/>
        </p:nvSpPr>
        <p:spPr>
          <a:xfrm>
            <a:off x="920262" y="3048000"/>
            <a:ext cx="2280138" cy="1752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/>
              <a:t>ArrayList</a:t>
            </a:r>
            <a:endParaRPr lang="en-US" sz="4000" dirty="0"/>
          </a:p>
        </p:txBody>
      </p:sp>
      <p:sp>
        <p:nvSpPr>
          <p:cNvPr id="7" name="Rounded Rectangle 6"/>
          <p:cNvSpPr/>
          <p:nvPr/>
        </p:nvSpPr>
        <p:spPr>
          <a:xfrm>
            <a:off x="6383215" y="2133600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6916615" y="2836984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213230" y="3429000"/>
            <a:ext cx="1524000" cy="8382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10" name="Arc 9"/>
          <p:cNvSpPr/>
          <p:nvPr/>
        </p:nvSpPr>
        <p:spPr>
          <a:xfrm rot="19943511">
            <a:off x="2671776" y="2331169"/>
            <a:ext cx="3648058" cy="1612576"/>
          </a:xfrm>
          <a:prstGeom prst="arc">
            <a:avLst>
              <a:gd name="adj1" fmla="val 11439541"/>
              <a:gd name="adj2" fmla="val 0"/>
            </a:avLst>
          </a:prstGeom>
          <a:ln>
            <a:head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rot="9757827">
            <a:off x="2785120" y="2752269"/>
            <a:ext cx="3352800" cy="2344062"/>
          </a:xfrm>
          <a:prstGeom prst="arc">
            <a:avLst>
              <a:gd name="adj1" fmla="val 11923404"/>
              <a:gd name="adj2" fmla="val 0"/>
            </a:avLst>
          </a:prstGeom>
          <a:ln>
            <a:head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5829300"/>
            <a:ext cx="1524000" cy="8382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81000" y="5410200"/>
            <a:ext cx="1524000" cy="838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int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1371600" y="5852746"/>
            <a:ext cx="1524000" cy="83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string</a:t>
            </a:r>
            <a:endParaRPr lang="en-US" dirty="0"/>
          </a:p>
        </p:txBody>
      </p:sp>
      <p:sp>
        <p:nvSpPr>
          <p:cNvPr id="15" name="Arc 14"/>
          <p:cNvSpPr/>
          <p:nvPr/>
        </p:nvSpPr>
        <p:spPr>
          <a:xfrm rot="12273049">
            <a:off x="2272569" y="4122587"/>
            <a:ext cx="3352800" cy="1751126"/>
          </a:xfrm>
          <a:prstGeom prst="arc">
            <a:avLst>
              <a:gd name="adj1" fmla="val 12305972"/>
              <a:gd name="adj2" fmla="val 20757672"/>
            </a:avLst>
          </a:prstGeom>
          <a:ln>
            <a:prstDash val="lgDash"/>
            <a:headEnd type="none" w="lg" len="lg"/>
            <a:tailEnd type="triangl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 rot="18367379">
            <a:off x="590423" y="4740433"/>
            <a:ext cx="1855358" cy="1006171"/>
          </a:xfrm>
          <a:prstGeom prst="arc">
            <a:avLst>
              <a:gd name="adj1" fmla="val 12305972"/>
              <a:gd name="adj2" fmla="val 20757672"/>
            </a:avLst>
          </a:prstGeom>
          <a:ln>
            <a:prstDash val="lgDash"/>
            <a:headEnd type="none" w="lg" len="lg"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15471332">
            <a:off x="1578133" y="4756007"/>
            <a:ext cx="1855358" cy="1006171"/>
          </a:xfrm>
          <a:prstGeom prst="arc">
            <a:avLst>
              <a:gd name="adj1" fmla="val 12305972"/>
              <a:gd name="adj2" fmla="val 20757672"/>
            </a:avLst>
          </a:prstGeom>
          <a:ln>
            <a:prstDash val="lgDash"/>
            <a:headEnd type="none" w="lg" len="lg"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</TotalTime>
  <Words>294</Words>
  <Application>Microsoft Office PowerPoint</Application>
  <PresentationFormat>On-screen Show (4:3)</PresentationFormat>
  <Paragraphs>111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1_Office Theme</vt:lpstr>
      <vt:lpstr>Adding Generics to your C# Recipes</vt:lpstr>
      <vt:lpstr>PowerPoint Presentation</vt:lpstr>
      <vt:lpstr>Who am I?</vt:lpstr>
      <vt:lpstr>Steve Bohlen</vt:lpstr>
      <vt:lpstr>PowerPoint Presentation</vt:lpstr>
      <vt:lpstr>PowerPoint Presentation</vt:lpstr>
      <vt:lpstr>PowerPoint Presentation</vt:lpstr>
      <vt:lpstr>PowerPoint Presentation</vt:lpstr>
      <vt:lpstr>The problem Generics were trying to Solve</vt:lpstr>
      <vt:lpstr>Code…</vt:lpstr>
      <vt:lpstr>The Solution: type-based templates</vt:lpstr>
      <vt:lpstr>Code…</vt:lpstr>
      <vt:lpstr>Generics: a rich vocabulary for templates</vt:lpstr>
      <vt:lpstr>Generics: a rich vocabulary for templates</vt:lpstr>
      <vt:lpstr>Summary</vt:lpstr>
      <vt:lpstr>fini</vt:lpstr>
    </vt:vector>
  </TitlesOfParts>
  <Company>Microdesk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Bohlen (sbohlen@hotmail.com)</dc:creator>
  <cp:lastModifiedBy>Steve Bohlen</cp:lastModifiedBy>
  <cp:revision>270</cp:revision>
  <dcterms:created xsi:type="dcterms:W3CDTF">2008-09-22T00:48:41Z</dcterms:created>
  <dcterms:modified xsi:type="dcterms:W3CDTF">2012-08-04T13:40:10Z</dcterms:modified>
</cp:coreProperties>
</file>