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5"/>
  </p:notesMasterIdLst>
  <p:sldIdLst>
    <p:sldId id="256" r:id="rId3"/>
    <p:sldId id="283" r:id="rId4"/>
    <p:sldId id="281" r:id="rId5"/>
    <p:sldId id="305" r:id="rId6"/>
    <p:sldId id="258" r:id="rId7"/>
    <p:sldId id="259" r:id="rId8"/>
    <p:sldId id="260" r:id="rId9"/>
    <p:sldId id="285" r:id="rId10"/>
    <p:sldId id="28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9" r:id="rId27"/>
    <p:sldId id="301" r:id="rId28"/>
    <p:sldId id="302" r:id="rId29"/>
    <p:sldId id="303" r:id="rId30"/>
    <p:sldId id="304" r:id="rId31"/>
    <p:sldId id="307" r:id="rId32"/>
    <p:sldId id="308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60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CD949-96A8-4359-B803-E700D219E751}" type="doc">
      <dgm:prSet loTypeId="urn:microsoft.com/office/officeart/2005/8/layout/gear1" loCatId="cycle" qsTypeId="urn:microsoft.com/office/officeart/2005/8/quickstyle/simple1" qsCatId="simple" csTypeId="urn:microsoft.com/office/officeart/2005/8/colors/accent2_4" csCatId="accent2" phldr="1"/>
      <dgm:spPr/>
    </dgm:pt>
    <dgm:pt modelId="{DA00E7E6-D0A8-4C39-8584-21E59F32A7F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IoC</a:t>
          </a:r>
          <a:endParaRPr lang="en-US" dirty="0"/>
        </a:p>
      </dgm:t>
    </dgm:pt>
    <dgm:pt modelId="{EBC90155-7BCC-4A7A-A141-16962A648B41}" type="parTrans" cxnId="{91302FCD-58A2-475C-AA14-D2A73228975D}">
      <dgm:prSet/>
      <dgm:spPr/>
      <dgm:t>
        <a:bodyPr/>
        <a:lstStyle/>
        <a:p>
          <a:endParaRPr lang="en-US"/>
        </a:p>
      </dgm:t>
    </dgm:pt>
    <dgm:pt modelId="{DB86FDDD-FCE2-4801-AABC-C22B33164C73}" type="sibTrans" cxnId="{91302FCD-58A2-475C-AA14-D2A73228975D}">
      <dgm:prSet/>
      <dgm:spPr/>
      <dgm:t>
        <a:bodyPr/>
        <a:lstStyle/>
        <a:p>
          <a:endParaRPr lang="en-US"/>
        </a:p>
      </dgm:t>
    </dgm:pt>
    <dgm:pt modelId="{9E4C9D5F-F230-407B-B313-F44559F4C99E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079BB0F-C953-4553-B7D6-626344E6AD98}" type="parTrans" cxnId="{66EE29BF-E08E-440D-9541-E988FB8FE8DF}">
      <dgm:prSet/>
      <dgm:spPr/>
      <dgm:t>
        <a:bodyPr/>
        <a:lstStyle/>
        <a:p>
          <a:endParaRPr lang="en-US"/>
        </a:p>
      </dgm:t>
    </dgm:pt>
    <dgm:pt modelId="{5E17B04E-8DF6-4697-9B41-20125C41FFF2}" type="sibTrans" cxnId="{66EE29BF-E08E-440D-9541-E988FB8FE8DF}">
      <dgm:prSet/>
      <dgm:spPr/>
      <dgm:t>
        <a:bodyPr/>
        <a:lstStyle/>
        <a:p>
          <a:endParaRPr lang="en-US"/>
        </a:p>
      </dgm:t>
    </dgm:pt>
    <dgm:pt modelId="{AF867B08-2F80-4681-8738-0F98C488B15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D46546E-6E54-45CE-9E1F-5D0E46568994}" type="parTrans" cxnId="{AD1CD344-710D-4771-8722-7F73DE944A67}">
      <dgm:prSet/>
      <dgm:spPr/>
      <dgm:t>
        <a:bodyPr/>
        <a:lstStyle/>
        <a:p>
          <a:endParaRPr lang="en-US"/>
        </a:p>
      </dgm:t>
    </dgm:pt>
    <dgm:pt modelId="{F44FFA54-DE3E-44EE-8126-073EF81C08E5}" type="sibTrans" cxnId="{AD1CD344-710D-4771-8722-7F73DE944A67}">
      <dgm:prSet/>
      <dgm:spPr/>
      <dgm:t>
        <a:bodyPr/>
        <a:lstStyle/>
        <a:p>
          <a:endParaRPr lang="en-US"/>
        </a:p>
      </dgm:t>
    </dgm:pt>
    <dgm:pt modelId="{181196E3-9BBB-45D1-B7E0-FDC810F8097F}" type="pres">
      <dgm:prSet presAssocID="{F39CD949-96A8-4359-B803-E700D219E75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9DA1C9-3FA2-4C84-9468-38D0D5FE1F94}" type="pres">
      <dgm:prSet presAssocID="{DA00E7E6-D0A8-4C39-8584-21E59F32A7F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1F542-CA4C-4897-8DD9-B82B312174A4}" type="pres">
      <dgm:prSet presAssocID="{DA00E7E6-D0A8-4C39-8584-21E59F32A7FD}" presName="gear1srcNode" presStyleLbl="node1" presStyleIdx="0" presStyleCnt="3"/>
      <dgm:spPr/>
      <dgm:t>
        <a:bodyPr/>
        <a:lstStyle/>
        <a:p>
          <a:endParaRPr lang="en-US"/>
        </a:p>
      </dgm:t>
    </dgm:pt>
    <dgm:pt modelId="{2D457DA1-1D0D-4D09-9524-53E0CA95E6DA}" type="pres">
      <dgm:prSet presAssocID="{DA00E7E6-D0A8-4C39-8584-21E59F32A7FD}" presName="gear1dstNode" presStyleLbl="node1" presStyleIdx="0" presStyleCnt="3"/>
      <dgm:spPr/>
      <dgm:t>
        <a:bodyPr/>
        <a:lstStyle/>
        <a:p>
          <a:endParaRPr lang="en-US"/>
        </a:p>
      </dgm:t>
    </dgm:pt>
    <dgm:pt modelId="{8CC8ACEF-CB3D-4EAD-9E36-AFFA572527BE}" type="pres">
      <dgm:prSet presAssocID="{9E4C9D5F-F230-407B-B313-F44559F4C99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4A8EB-FE53-4ADE-9D51-6712B97C7B67}" type="pres">
      <dgm:prSet presAssocID="{9E4C9D5F-F230-407B-B313-F44559F4C99E}" presName="gear2srcNode" presStyleLbl="node1" presStyleIdx="1" presStyleCnt="3"/>
      <dgm:spPr/>
      <dgm:t>
        <a:bodyPr/>
        <a:lstStyle/>
        <a:p>
          <a:endParaRPr lang="en-US"/>
        </a:p>
      </dgm:t>
    </dgm:pt>
    <dgm:pt modelId="{08F89043-B2D1-42BC-AAB5-9EB088459056}" type="pres">
      <dgm:prSet presAssocID="{9E4C9D5F-F230-407B-B313-F44559F4C99E}" presName="gear2dstNode" presStyleLbl="node1" presStyleIdx="1" presStyleCnt="3"/>
      <dgm:spPr/>
      <dgm:t>
        <a:bodyPr/>
        <a:lstStyle/>
        <a:p>
          <a:endParaRPr lang="en-US"/>
        </a:p>
      </dgm:t>
    </dgm:pt>
    <dgm:pt modelId="{2596CEF5-13C8-40A8-8E90-0EED2D96FADD}" type="pres">
      <dgm:prSet presAssocID="{AF867B08-2F80-4681-8738-0F98C488B158}" presName="gear3" presStyleLbl="node1" presStyleIdx="2" presStyleCnt="3"/>
      <dgm:spPr/>
      <dgm:t>
        <a:bodyPr/>
        <a:lstStyle/>
        <a:p>
          <a:endParaRPr lang="en-US"/>
        </a:p>
      </dgm:t>
    </dgm:pt>
    <dgm:pt modelId="{8C6B82E3-C18E-4DC4-AC43-B9D7E28B8B4E}" type="pres">
      <dgm:prSet presAssocID="{AF867B08-2F80-4681-8738-0F98C488B15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51F80-BCFD-4F89-9DDF-49ABADE76BC5}" type="pres">
      <dgm:prSet presAssocID="{AF867B08-2F80-4681-8738-0F98C488B158}" presName="gear3srcNode" presStyleLbl="node1" presStyleIdx="2" presStyleCnt="3"/>
      <dgm:spPr/>
      <dgm:t>
        <a:bodyPr/>
        <a:lstStyle/>
        <a:p>
          <a:endParaRPr lang="en-US"/>
        </a:p>
      </dgm:t>
    </dgm:pt>
    <dgm:pt modelId="{5EBFFF41-B8FD-4318-B2B4-D2D1D3B428BD}" type="pres">
      <dgm:prSet presAssocID="{AF867B08-2F80-4681-8738-0F98C488B158}" presName="gear3dstNode" presStyleLbl="node1" presStyleIdx="2" presStyleCnt="3"/>
      <dgm:spPr/>
      <dgm:t>
        <a:bodyPr/>
        <a:lstStyle/>
        <a:p>
          <a:endParaRPr lang="en-US"/>
        </a:p>
      </dgm:t>
    </dgm:pt>
    <dgm:pt modelId="{DF5101A8-BF45-4483-9663-11DC7CF6EFFB}" type="pres">
      <dgm:prSet presAssocID="{DB86FDDD-FCE2-4801-AABC-C22B33164C7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563E67B-5174-40FB-BF73-6C1DC267D6AA}" type="pres">
      <dgm:prSet presAssocID="{5E17B04E-8DF6-4697-9B41-20125C41FFF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8EF3B8F-D43D-45B3-810B-F24B6C6E2D2F}" type="pres">
      <dgm:prSet presAssocID="{F44FFA54-DE3E-44EE-8126-073EF81C08E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0E8D487-B898-44C6-B082-38DB7B87E0DE}" type="presOf" srcId="{DA00E7E6-D0A8-4C39-8584-21E59F32A7FD}" destId="{2D457DA1-1D0D-4D09-9524-53E0CA95E6DA}" srcOrd="2" destOrd="0" presId="urn:microsoft.com/office/officeart/2005/8/layout/gear1"/>
    <dgm:cxn modelId="{D2F5D5E0-A6E0-456B-B166-395DEFD2294C}" type="presOf" srcId="{5E17B04E-8DF6-4697-9B41-20125C41FFF2}" destId="{E563E67B-5174-40FB-BF73-6C1DC267D6AA}" srcOrd="0" destOrd="0" presId="urn:microsoft.com/office/officeart/2005/8/layout/gear1"/>
    <dgm:cxn modelId="{D1872253-D46C-4033-952E-C2F8D41F2DAA}" type="presOf" srcId="{AF867B08-2F80-4681-8738-0F98C488B158}" destId="{8C6B82E3-C18E-4DC4-AC43-B9D7E28B8B4E}" srcOrd="1" destOrd="0" presId="urn:microsoft.com/office/officeart/2005/8/layout/gear1"/>
    <dgm:cxn modelId="{91302FCD-58A2-475C-AA14-D2A73228975D}" srcId="{F39CD949-96A8-4359-B803-E700D219E751}" destId="{DA00E7E6-D0A8-4C39-8584-21E59F32A7FD}" srcOrd="0" destOrd="0" parTransId="{EBC90155-7BCC-4A7A-A141-16962A648B41}" sibTransId="{DB86FDDD-FCE2-4801-AABC-C22B33164C73}"/>
    <dgm:cxn modelId="{878AA400-77ED-46A2-B671-B47AD543EC3D}" type="presOf" srcId="{AF867B08-2F80-4681-8738-0F98C488B158}" destId="{5EBFFF41-B8FD-4318-B2B4-D2D1D3B428BD}" srcOrd="3" destOrd="0" presId="urn:microsoft.com/office/officeart/2005/8/layout/gear1"/>
    <dgm:cxn modelId="{9DB006E1-A6B8-4BF5-A53A-C9C03D305F5B}" type="presOf" srcId="{DA00E7E6-D0A8-4C39-8584-21E59F32A7FD}" destId="{3D9DA1C9-3FA2-4C84-9468-38D0D5FE1F94}" srcOrd="0" destOrd="0" presId="urn:microsoft.com/office/officeart/2005/8/layout/gear1"/>
    <dgm:cxn modelId="{AD1CD344-710D-4771-8722-7F73DE944A67}" srcId="{F39CD949-96A8-4359-B803-E700D219E751}" destId="{AF867B08-2F80-4681-8738-0F98C488B158}" srcOrd="2" destOrd="0" parTransId="{7D46546E-6E54-45CE-9E1F-5D0E46568994}" sibTransId="{F44FFA54-DE3E-44EE-8126-073EF81C08E5}"/>
    <dgm:cxn modelId="{F3E07155-121B-425F-BA47-C84D26D8B440}" type="presOf" srcId="{F39CD949-96A8-4359-B803-E700D219E751}" destId="{181196E3-9BBB-45D1-B7E0-FDC810F8097F}" srcOrd="0" destOrd="0" presId="urn:microsoft.com/office/officeart/2005/8/layout/gear1"/>
    <dgm:cxn modelId="{B34E110E-DDEC-4561-B132-12363AF9E7F8}" type="presOf" srcId="{9E4C9D5F-F230-407B-B313-F44559F4C99E}" destId="{08F89043-B2D1-42BC-AAB5-9EB088459056}" srcOrd="2" destOrd="0" presId="urn:microsoft.com/office/officeart/2005/8/layout/gear1"/>
    <dgm:cxn modelId="{7739D7BA-D3C3-4013-858C-EAC756BDC449}" type="presOf" srcId="{AF867B08-2F80-4681-8738-0F98C488B158}" destId="{2596CEF5-13C8-40A8-8E90-0EED2D96FADD}" srcOrd="0" destOrd="0" presId="urn:microsoft.com/office/officeart/2005/8/layout/gear1"/>
    <dgm:cxn modelId="{EDB85265-65F6-4BB6-BA7F-644F8ACADF93}" type="presOf" srcId="{9E4C9D5F-F230-407B-B313-F44559F4C99E}" destId="{C574A8EB-FE53-4ADE-9D51-6712B97C7B67}" srcOrd="1" destOrd="0" presId="urn:microsoft.com/office/officeart/2005/8/layout/gear1"/>
    <dgm:cxn modelId="{66EE29BF-E08E-440D-9541-E988FB8FE8DF}" srcId="{F39CD949-96A8-4359-B803-E700D219E751}" destId="{9E4C9D5F-F230-407B-B313-F44559F4C99E}" srcOrd="1" destOrd="0" parTransId="{D079BB0F-C953-4553-B7D6-626344E6AD98}" sibTransId="{5E17B04E-8DF6-4697-9B41-20125C41FFF2}"/>
    <dgm:cxn modelId="{EB5B0181-B40C-4999-9B3F-1C615D2C5E44}" type="presOf" srcId="{DA00E7E6-D0A8-4C39-8584-21E59F32A7FD}" destId="{3DE1F542-CA4C-4897-8DD9-B82B312174A4}" srcOrd="1" destOrd="0" presId="urn:microsoft.com/office/officeart/2005/8/layout/gear1"/>
    <dgm:cxn modelId="{39CE88C0-6815-4277-AFED-57CB98AA241F}" type="presOf" srcId="{DB86FDDD-FCE2-4801-AABC-C22B33164C73}" destId="{DF5101A8-BF45-4483-9663-11DC7CF6EFFB}" srcOrd="0" destOrd="0" presId="urn:microsoft.com/office/officeart/2005/8/layout/gear1"/>
    <dgm:cxn modelId="{D772EB5C-077F-4352-B115-6F8B6858D23A}" type="presOf" srcId="{AF867B08-2F80-4681-8738-0F98C488B158}" destId="{C4151F80-BCFD-4F89-9DDF-49ABADE76BC5}" srcOrd="2" destOrd="0" presId="urn:microsoft.com/office/officeart/2005/8/layout/gear1"/>
    <dgm:cxn modelId="{CFF4BD6C-AC12-4A1C-917B-038750A4B133}" type="presOf" srcId="{9E4C9D5F-F230-407B-B313-F44559F4C99E}" destId="{8CC8ACEF-CB3D-4EAD-9E36-AFFA572527BE}" srcOrd="0" destOrd="0" presId="urn:microsoft.com/office/officeart/2005/8/layout/gear1"/>
    <dgm:cxn modelId="{D1A3E9EB-4D72-46F7-9370-F84BDA750048}" type="presOf" srcId="{F44FFA54-DE3E-44EE-8126-073EF81C08E5}" destId="{68EF3B8F-D43D-45B3-810B-F24B6C6E2D2F}" srcOrd="0" destOrd="0" presId="urn:microsoft.com/office/officeart/2005/8/layout/gear1"/>
    <dgm:cxn modelId="{891F97C3-6BC2-4AB7-B65B-3F2724738652}" type="presParOf" srcId="{181196E3-9BBB-45D1-B7E0-FDC810F8097F}" destId="{3D9DA1C9-3FA2-4C84-9468-38D0D5FE1F94}" srcOrd="0" destOrd="0" presId="urn:microsoft.com/office/officeart/2005/8/layout/gear1"/>
    <dgm:cxn modelId="{4200D28A-747F-4E15-AF2C-FDA8328EC74F}" type="presParOf" srcId="{181196E3-9BBB-45D1-B7E0-FDC810F8097F}" destId="{3DE1F542-CA4C-4897-8DD9-B82B312174A4}" srcOrd="1" destOrd="0" presId="urn:microsoft.com/office/officeart/2005/8/layout/gear1"/>
    <dgm:cxn modelId="{C01C17C2-E3B2-45CD-956C-F438CE5EFCA0}" type="presParOf" srcId="{181196E3-9BBB-45D1-B7E0-FDC810F8097F}" destId="{2D457DA1-1D0D-4D09-9524-53E0CA95E6DA}" srcOrd="2" destOrd="0" presId="urn:microsoft.com/office/officeart/2005/8/layout/gear1"/>
    <dgm:cxn modelId="{7CDEA6E2-86F7-4F89-A331-39EBBCBBE418}" type="presParOf" srcId="{181196E3-9BBB-45D1-B7E0-FDC810F8097F}" destId="{8CC8ACEF-CB3D-4EAD-9E36-AFFA572527BE}" srcOrd="3" destOrd="0" presId="urn:microsoft.com/office/officeart/2005/8/layout/gear1"/>
    <dgm:cxn modelId="{C00E933C-4066-46BC-A582-C5C628DCF31F}" type="presParOf" srcId="{181196E3-9BBB-45D1-B7E0-FDC810F8097F}" destId="{C574A8EB-FE53-4ADE-9D51-6712B97C7B67}" srcOrd="4" destOrd="0" presId="urn:microsoft.com/office/officeart/2005/8/layout/gear1"/>
    <dgm:cxn modelId="{62E1F5A8-25A0-4F1B-809E-03E4D2F18B3A}" type="presParOf" srcId="{181196E3-9BBB-45D1-B7E0-FDC810F8097F}" destId="{08F89043-B2D1-42BC-AAB5-9EB088459056}" srcOrd="5" destOrd="0" presId="urn:microsoft.com/office/officeart/2005/8/layout/gear1"/>
    <dgm:cxn modelId="{13DB949F-D1AE-427B-9AC2-92562C115666}" type="presParOf" srcId="{181196E3-9BBB-45D1-B7E0-FDC810F8097F}" destId="{2596CEF5-13C8-40A8-8E90-0EED2D96FADD}" srcOrd="6" destOrd="0" presId="urn:microsoft.com/office/officeart/2005/8/layout/gear1"/>
    <dgm:cxn modelId="{4145E7A3-33C5-4C20-99C4-25A25D69B3C0}" type="presParOf" srcId="{181196E3-9BBB-45D1-B7E0-FDC810F8097F}" destId="{8C6B82E3-C18E-4DC4-AC43-B9D7E28B8B4E}" srcOrd="7" destOrd="0" presId="urn:microsoft.com/office/officeart/2005/8/layout/gear1"/>
    <dgm:cxn modelId="{CA3C5FB7-CA23-4A7A-AB26-8E6F44F2B8F7}" type="presParOf" srcId="{181196E3-9BBB-45D1-B7E0-FDC810F8097F}" destId="{C4151F80-BCFD-4F89-9DDF-49ABADE76BC5}" srcOrd="8" destOrd="0" presId="urn:microsoft.com/office/officeart/2005/8/layout/gear1"/>
    <dgm:cxn modelId="{0D892D46-4AE1-45CA-9AA2-A5833DDD4683}" type="presParOf" srcId="{181196E3-9BBB-45D1-B7E0-FDC810F8097F}" destId="{5EBFFF41-B8FD-4318-B2B4-D2D1D3B428BD}" srcOrd="9" destOrd="0" presId="urn:microsoft.com/office/officeart/2005/8/layout/gear1"/>
    <dgm:cxn modelId="{C80F9A6A-A335-42FC-8280-F4C2D9238AC3}" type="presParOf" srcId="{181196E3-9BBB-45D1-B7E0-FDC810F8097F}" destId="{DF5101A8-BF45-4483-9663-11DC7CF6EFFB}" srcOrd="10" destOrd="0" presId="urn:microsoft.com/office/officeart/2005/8/layout/gear1"/>
    <dgm:cxn modelId="{4550755A-517E-4284-A4E9-74724917DAA6}" type="presParOf" srcId="{181196E3-9BBB-45D1-B7E0-FDC810F8097F}" destId="{E563E67B-5174-40FB-BF73-6C1DC267D6AA}" srcOrd="11" destOrd="0" presId="urn:microsoft.com/office/officeart/2005/8/layout/gear1"/>
    <dgm:cxn modelId="{7855F575-553E-4DFE-85B7-CA5BCBD2F395}" type="presParOf" srcId="{181196E3-9BBB-45D1-B7E0-FDC810F8097F}" destId="{68EF3B8F-D43D-45B3-810B-F24B6C6E2D2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DA1C9-3FA2-4C84-9468-38D0D5FE1F94}">
      <dsp:nvSpPr>
        <dsp:cNvPr id="0" name=""/>
        <dsp:cNvSpPr/>
      </dsp:nvSpPr>
      <dsp:spPr>
        <a:xfrm>
          <a:off x="1199717" y="771247"/>
          <a:ext cx="942635" cy="942635"/>
        </a:xfrm>
        <a:prstGeom prst="gear9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en-US" sz="2000" kern="1200" dirty="0" err="1" smtClean="0"/>
            <a:t>IoC</a:t>
          </a:r>
          <a:endParaRPr lang="en-US" sz="2000" kern="1200" dirty="0"/>
        </a:p>
      </dsp:txBody>
      <dsp:txXfrm>
        <a:off x="1389229" y="992055"/>
        <a:ext cx="563611" cy="484534"/>
      </dsp:txXfrm>
    </dsp:sp>
    <dsp:sp modelId="{8CC8ACEF-CB3D-4EAD-9E36-AFFA572527BE}">
      <dsp:nvSpPr>
        <dsp:cNvPr id="0" name=""/>
        <dsp:cNvSpPr/>
      </dsp:nvSpPr>
      <dsp:spPr>
        <a:xfrm>
          <a:off x="651274" y="548442"/>
          <a:ext cx="685553" cy="685553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823864" y="722075"/>
        <a:ext cx="340373" cy="338287"/>
      </dsp:txXfrm>
    </dsp:sp>
    <dsp:sp modelId="{2596CEF5-13C8-40A8-8E90-0EED2D96FADD}">
      <dsp:nvSpPr>
        <dsp:cNvPr id="0" name=""/>
        <dsp:cNvSpPr/>
      </dsp:nvSpPr>
      <dsp:spPr>
        <a:xfrm rot="20700000">
          <a:off x="1035254" y="75480"/>
          <a:ext cx="671702" cy="671702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000" kern="1200" dirty="0"/>
        </a:p>
      </dsp:txBody>
      <dsp:txXfrm rot="-20700000">
        <a:off x="1182578" y="222804"/>
        <a:ext cx="377054" cy="377054"/>
      </dsp:txXfrm>
    </dsp:sp>
    <dsp:sp modelId="{DF5101A8-BF45-4483-9663-11DC7CF6EFFB}">
      <dsp:nvSpPr>
        <dsp:cNvPr id="0" name=""/>
        <dsp:cNvSpPr/>
      </dsp:nvSpPr>
      <dsp:spPr>
        <a:xfrm>
          <a:off x="1102939" y="642226"/>
          <a:ext cx="1206573" cy="1206573"/>
        </a:xfrm>
        <a:prstGeom prst="circularArrow">
          <a:avLst>
            <a:gd name="adj1" fmla="val 4688"/>
            <a:gd name="adj2" fmla="val 299029"/>
            <a:gd name="adj3" fmla="val 2395709"/>
            <a:gd name="adj4" fmla="val 16150777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3E67B-5174-40FB-BF73-6C1DC267D6AA}">
      <dsp:nvSpPr>
        <dsp:cNvPr id="0" name=""/>
        <dsp:cNvSpPr/>
      </dsp:nvSpPr>
      <dsp:spPr>
        <a:xfrm>
          <a:off x="529864" y="407400"/>
          <a:ext cx="876651" cy="8766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3B8F-D43D-45B3-810B-F24B6C6E2D2F}">
      <dsp:nvSpPr>
        <dsp:cNvPr id="0" name=""/>
        <dsp:cNvSpPr/>
      </dsp:nvSpPr>
      <dsp:spPr>
        <a:xfrm>
          <a:off x="879882" y="-61002"/>
          <a:ext cx="945206" cy="9452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8F93-F11B-4A1D-98A5-B61DF5C785C3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9C270-74DE-4754-BF2E-B18439244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262A-19BB-4D7D-966E-C8B852B456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5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262A-19BB-4D7D-966E-C8B852B456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5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262A-19BB-4D7D-966E-C8B852B456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9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262A-19BB-4D7D-966E-C8B852B456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262A-19BB-4D7D-966E-C8B852B45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886" y="915270"/>
            <a:ext cx="9144000" cy="1809750"/>
            <a:chOff x="7162800" y="1720218"/>
            <a:chExt cx="9144000" cy="18097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720218"/>
              <a:ext cx="9144000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820145"/>
              <a:ext cx="1534062" cy="1610766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3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6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3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4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18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 Louis</a:t>
            </a:r>
            <a:r>
              <a:rPr lang="en-US" baseline="0" dirty="0" smtClean="0">
                <a:solidFill>
                  <a:schemeClr val="tx1"/>
                </a:solidFill>
              </a:rPr>
              <a:t> Day of .NET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C184-CBE3-4F29-A273-6F4E5CFA4DFC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85200" y="381000"/>
            <a:ext cx="558800" cy="535517"/>
            <a:chOff x="9220200" y="2667000"/>
            <a:chExt cx="1828800" cy="17526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220200" y="2667000"/>
              <a:ext cx="18288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0" y="2743200"/>
              <a:ext cx="1524000" cy="16002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Taming Dependency Chaos</a:t>
            </a:r>
            <a:b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Inversion of Control Containers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191000"/>
            <a:ext cx="8305800" cy="23622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Senior Software Engineer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SpringSource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/VMware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MVP_FullColor_For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951" y="5420094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0886" y="915270"/>
            <a:ext cx="9144000" cy="1809750"/>
            <a:chOff x="7162800" y="1720218"/>
            <a:chExt cx="9144000" cy="18097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720218"/>
              <a:ext cx="9144000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820145"/>
              <a:ext cx="1534062" cy="1610766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34068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can you keep in your Head?</a:t>
            </a:r>
            <a:endParaRPr lang="en-US" dirty="0"/>
          </a:p>
        </p:txBody>
      </p:sp>
      <p:pic>
        <p:nvPicPr>
          <p:cNvPr id="1026" name="Picture 2" descr="Jugg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0" y="1851499"/>
            <a:ext cx="2190750" cy="353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marcdussault.com/blog/wp-content/uploads/2009/02/dr-marc-dussault-juggling-and-time-mana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84" y="1823392"/>
            <a:ext cx="3810000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2.bp.blogspot.com/_kWG300O9F4M/S9b4vQlEzoI/AAAAAAAABR8/JUKbpxFw9Tg/s1600/panic-button_al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83" y="3032804"/>
            <a:ext cx="4076700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Our Application (or class, or method, etc.)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942740"/>
            <a:ext cx="4743450" cy="416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419600" y="3542940"/>
            <a:ext cx="1295400" cy="1447800"/>
          </a:xfrm>
          <a:prstGeom prst="roundRect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00400" y="2171340"/>
            <a:ext cx="1828800" cy="1295400"/>
          </a:xfrm>
          <a:prstGeom prst="roundRect">
            <a:avLst/>
          </a:prstGeom>
          <a:solidFill>
            <a:srgbClr val="FFC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95600"/>
            <a:ext cx="2394553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cap="none" dirty="0" smtClean="0"/>
              <a:t>First Attempt at Decomposition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34417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505200"/>
            <a:ext cx="2787651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286000"/>
            <a:ext cx="2119453" cy="235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819400" y="3886200"/>
            <a:ext cx="2133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Components!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/>
              <a:t>Ideal Decomposition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20696"/>
            <a:ext cx="5791200" cy="388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819400" y="3999738"/>
            <a:ext cx="2133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Units!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The Challenge:</a:t>
            </a:r>
            <a:br>
              <a:rPr lang="en-US" cap="none" dirty="0" smtClean="0"/>
            </a:br>
            <a:r>
              <a:rPr lang="en-US" cap="none" dirty="0" smtClean="0"/>
              <a:t>Turning this into something useful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67813"/>
            <a:ext cx="6019800" cy="400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057400" y="2925013"/>
            <a:ext cx="2133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Decomposition carries overhead…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4982413"/>
            <a:ext cx="3276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…of re-composition for meaningful work!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44013"/>
            <a:ext cx="6019800" cy="400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544013"/>
            <a:ext cx="6096000" cy="397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429000" y="5058613"/>
            <a:ext cx="32766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…easily!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66800"/>
            <a:ext cx="8763000" cy="914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The Goal:</a:t>
            </a:r>
            <a:br>
              <a:rPr lang="en-US" cap="none" dirty="0" smtClean="0"/>
            </a:br>
            <a:r>
              <a:rPr lang="en-US" cap="none" dirty="0" smtClean="0"/>
              <a:t>Units Assembled into Something Useful…</a:t>
            </a:r>
          </a:p>
        </p:txBody>
      </p:sp>
    </p:spTree>
    <p:extLst>
      <p:ext uri="{BB962C8B-B14F-4D97-AF65-F5344CB8AC3E}">
        <p14:creationId xmlns:p14="http://schemas.microsoft.com/office/powerpoint/2010/main" val="41221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Code Demo: Refactoring for Decomposition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7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12"/>
          <p:cNvCxnSpPr>
            <a:stCxn id="20" idx="2"/>
            <a:endCxn id="22" idx="1"/>
          </p:cNvCxnSpPr>
          <p:nvPr/>
        </p:nvCxnSpPr>
        <p:spPr>
          <a:xfrm rot="16200000" flipH="1">
            <a:off x="516148" y="4333228"/>
            <a:ext cx="2358604" cy="876300"/>
          </a:xfrm>
          <a:prstGeom prst="bentConnector2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3"/>
            <a:endCxn id="9" idx="1"/>
          </p:cNvCxnSpPr>
          <p:nvPr/>
        </p:nvCxnSpPr>
        <p:spPr>
          <a:xfrm>
            <a:off x="3962400" y="3283680"/>
            <a:ext cx="1524000" cy="838200"/>
          </a:xfrm>
          <a:prstGeom prst="bentConnector3">
            <a:avLst>
              <a:gd name="adj1" fmla="val 27925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Elbow Connector 12"/>
          <p:cNvCxnSpPr>
            <a:stCxn id="20" idx="2"/>
            <a:endCxn id="11" idx="1"/>
          </p:cNvCxnSpPr>
          <p:nvPr/>
        </p:nvCxnSpPr>
        <p:spPr>
          <a:xfrm rot="16200000" flipH="1">
            <a:off x="935248" y="3914128"/>
            <a:ext cx="1520404" cy="876300"/>
          </a:xfrm>
          <a:prstGeom prst="bentConnector2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12"/>
          <p:cNvCxnSpPr>
            <a:stCxn id="8" idx="3"/>
            <a:endCxn id="10" idx="1"/>
          </p:cNvCxnSpPr>
          <p:nvPr/>
        </p:nvCxnSpPr>
        <p:spPr>
          <a:xfrm>
            <a:off x="3962400" y="3283680"/>
            <a:ext cx="762000" cy="158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12"/>
          <p:cNvCxnSpPr>
            <a:stCxn id="10" idx="3"/>
            <a:endCxn id="33" idx="1"/>
          </p:cNvCxnSpPr>
          <p:nvPr/>
        </p:nvCxnSpPr>
        <p:spPr>
          <a:xfrm>
            <a:off x="7162800" y="3283680"/>
            <a:ext cx="381000" cy="158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Elbow Connector 12"/>
          <p:cNvCxnSpPr>
            <a:stCxn id="11" idx="3"/>
            <a:endCxn id="38" idx="1"/>
          </p:cNvCxnSpPr>
          <p:nvPr/>
        </p:nvCxnSpPr>
        <p:spPr>
          <a:xfrm>
            <a:off x="3505200" y="5112480"/>
            <a:ext cx="685800" cy="158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Elbow Connector 12"/>
          <p:cNvCxnSpPr>
            <a:stCxn id="20" idx="2"/>
            <a:endCxn id="54" idx="1"/>
          </p:cNvCxnSpPr>
          <p:nvPr/>
        </p:nvCxnSpPr>
        <p:spPr>
          <a:xfrm rot="16200000" flipH="1">
            <a:off x="1316248" y="3533128"/>
            <a:ext cx="758404" cy="876300"/>
          </a:xfrm>
          <a:prstGeom prst="bentConnector2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0"/>
            <a:ext cx="83058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Reviewing Our Dependency Graph after Decomposition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0" y="393138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3093180"/>
            <a:ext cx="2438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ConnectionManager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600" y="492198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DataSorter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1" name="Elbow Connector 12"/>
          <p:cNvCxnSpPr>
            <a:stCxn id="20" idx="3"/>
            <a:endCxn id="8" idx="1"/>
          </p:cNvCxnSpPr>
          <p:nvPr/>
        </p:nvCxnSpPr>
        <p:spPr>
          <a:xfrm flipV="1">
            <a:off x="2057400" y="3283680"/>
            <a:ext cx="533400" cy="3596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543800" y="309318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91000" y="492198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133600" y="415998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309318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DataAccess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2982476"/>
            <a:ext cx="1600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Worker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0" y="576018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DataPrinter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8" name="Elbow Connector 12"/>
          <p:cNvCxnSpPr>
            <a:endCxn id="29" idx="1"/>
          </p:cNvCxnSpPr>
          <p:nvPr/>
        </p:nvCxnSpPr>
        <p:spPr>
          <a:xfrm>
            <a:off x="3505200" y="5950680"/>
            <a:ext cx="685800" cy="158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191000" y="576018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3" grpId="0" animBg="1"/>
      <p:bldP spid="38" grpId="0" animBg="1"/>
      <p:bldP spid="54" grpId="0" animBg="1"/>
      <p:bldP spid="8" grpId="0" animBg="1"/>
      <p:bldP spid="20" grpId="0" animBg="1"/>
      <p:bldP spid="22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Code Demo: Refactoring to Ease (Re-)Composition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4153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Elbow Connector 12"/>
          <p:cNvCxnSpPr>
            <a:stCxn id="42" idx="3"/>
            <a:endCxn id="54" idx="1"/>
          </p:cNvCxnSpPr>
          <p:nvPr/>
        </p:nvCxnSpPr>
        <p:spPr>
          <a:xfrm>
            <a:off x="2362200" y="4099964"/>
            <a:ext cx="762000" cy="23241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Elbow Connector 12"/>
          <p:cNvCxnSpPr>
            <a:stCxn id="42" idx="3"/>
            <a:endCxn id="11" idx="1"/>
          </p:cNvCxnSpPr>
          <p:nvPr/>
        </p:nvCxnSpPr>
        <p:spPr>
          <a:xfrm>
            <a:off x="2362200" y="4099964"/>
            <a:ext cx="762000" cy="10287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12"/>
          <p:cNvCxnSpPr>
            <a:stCxn id="42" idx="3"/>
            <a:endCxn id="10" idx="1"/>
          </p:cNvCxnSpPr>
          <p:nvPr/>
        </p:nvCxnSpPr>
        <p:spPr>
          <a:xfrm>
            <a:off x="2362200" y="4099964"/>
            <a:ext cx="762000" cy="2667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0"/>
            <a:ext cx="80772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Reviewing Our Dependency Graph after </a:t>
            </a:r>
            <a:r>
              <a:rPr lang="en-US" cap="none" dirty="0" err="1" smtClean="0"/>
              <a:t>IoC</a:t>
            </a:r>
            <a:endParaRPr lang="en-US" cap="none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124200" y="4176164"/>
            <a:ext cx="2438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ConnectionManager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4938164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DataSorter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1" name="Elbow Connector 12"/>
          <p:cNvCxnSpPr>
            <a:stCxn id="42" idx="3"/>
            <a:endCxn id="8" idx="1"/>
          </p:cNvCxnSpPr>
          <p:nvPr/>
        </p:nvCxnSpPr>
        <p:spPr>
          <a:xfrm flipV="1">
            <a:off x="2362200" y="3680864"/>
            <a:ext cx="762000" cy="4191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124200" y="6233564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3490364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DataAccess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43" name="Elbow Connector 12"/>
          <p:cNvCxnSpPr>
            <a:stCxn id="42" idx="3"/>
            <a:endCxn id="20" idx="1"/>
          </p:cNvCxnSpPr>
          <p:nvPr/>
        </p:nvCxnSpPr>
        <p:spPr>
          <a:xfrm flipV="1">
            <a:off x="2362200" y="2652164"/>
            <a:ext cx="762000" cy="14478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4200" y="2347364"/>
            <a:ext cx="1600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Worker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2000" y="3795164"/>
            <a:ext cx="1600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Container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867400" y="2575964"/>
            <a:ext cx="2895600" cy="1295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Construction Dependency Graph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257800" y="4861964"/>
            <a:ext cx="3505200" cy="15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Functional Dependencies Remain as Before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24200" y="5623964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DataPrinter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9" name="Elbow Connector 12"/>
          <p:cNvCxnSpPr>
            <a:stCxn id="42" idx="3"/>
            <a:endCxn id="18" idx="1"/>
          </p:cNvCxnSpPr>
          <p:nvPr/>
        </p:nvCxnSpPr>
        <p:spPr>
          <a:xfrm>
            <a:off x="2362200" y="4099964"/>
            <a:ext cx="762000" cy="17145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4" grpId="0" animBg="1"/>
      <p:bldP spid="8" grpId="0" animBg="1"/>
      <p:bldP spid="20" grpId="0" animBg="1"/>
      <p:bldP spid="42" grpId="0" animBg="1"/>
      <p:bldP spid="68" grpId="0" animBg="1"/>
      <p:bldP spid="69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Aspect-Oriented Programming (AOP)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7089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700" y="1010912"/>
            <a:ext cx="8219700" cy="8178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(one of) The Challenges of</a:t>
            </a:r>
            <a:br>
              <a:rPr lang="en-US" cap="none" dirty="0" smtClean="0"/>
            </a:br>
            <a:r>
              <a:rPr lang="en-US" cap="none" dirty="0" smtClean="0"/>
              <a:t>OO Software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 all common behaviors can be efficiently modeled by OO paradigms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Inheritance, Dependency Injection / Inversion of Control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Simple Examples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Logging, Authorization, Transactions, Exceptions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…more…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call these </a:t>
            </a:r>
            <a:r>
              <a:rPr lang="en-US" b="1" dirty="0" smtClean="0"/>
              <a:t>concerns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of our application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They are all things our objects must ‘concern’ themselves with doing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Because they </a:t>
            </a:r>
            <a:r>
              <a:rPr lang="en-US" b="1" dirty="0" smtClean="0"/>
              <a:t>cut across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many objects in our application…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…we call them </a:t>
            </a:r>
            <a:r>
              <a:rPr lang="en-US" b="1" dirty="0" smtClean="0"/>
              <a:t>cross-cutting concerns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14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cap="none" dirty="0" smtClean="0"/>
              <a:t>Example: Logging by Inheritance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362200"/>
            <a:ext cx="3962400" cy="16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Calibri" pitchFamily="34" charset="0"/>
              </a:rPr>
              <a:t>public abstract class </a:t>
            </a:r>
            <a:r>
              <a:rPr lang="en-US" dirty="0" err="1" smtClean="0">
                <a:latin typeface="Calibri" pitchFamily="34" charset="0"/>
              </a:rPr>
              <a:t>LoggingBase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{</a:t>
            </a:r>
          </a:p>
          <a:p>
            <a:r>
              <a:rPr lang="en-US" dirty="0" smtClean="0">
                <a:latin typeface="Calibri" pitchFamily="34" charset="0"/>
              </a:rPr>
              <a:t>    protected void Log(string </a:t>
            </a:r>
            <a:r>
              <a:rPr lang="en-US" dirty="0" err="1" smtClean="0">
                <a:latin typeface="Calibri" pitchFamily="34" charset="0"/>
              </a:rPr>
              <a:t>msg</a:t>
            </a:r>
            <a:r>
              <a:rPr lang="en-US" dirty="0" smtClean="0">
                <a:latin typeface="Calibri" pitchFamily="34" charset="0"/>
              </a:rPr>
              <a:t>) {…}</a:t>
            </a:r>
          </a:p>
          <a:p>
            <a:r>
              <a:rPr lang="en-US" dirty="0" smtClean="0">
                <a:latin typeface="Calibri" pitchFamily="34" charset="0"/>
              </a:rPr>
              <a:t>}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95800" y="3124200"/>
            <a:ext cx="39624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Calibri" pitchFamily="34" charset="0"/>
              </a:rPr>
              <a:t>Public class Service1 : </a:t>
            </a:r>
            <a:r>
              <a:rPr lang="en-US" dirty="0" err="1" smtClean="0">
                <a:latin typeface="Calibri" pitchFamily="34" charset="0"/>
              </a:rPr>
              <a:t>LoggingBase</a:t>
            </a:r>
            <a:r>
              <a:rPr lang="en-US" dirty="0" smtClean="0">
                <a:latin typeface="Calibri" pitchFamily="34" charset="0"/>
              </a:rPr>
              <a:t> {…}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3733800"/>
            <a:ext cx="39624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Calibri" pitchFamily="34" charset="0"/>
              </a:rPr>
              <a:t>Public class Service2 : </a:t>
            </a:r>
            <a:r>
              <a:rPr lang="en-US" dirty="0" err="1" smtClean="0">
                <a:latin typeface="Calibri" pitchFamily="34" charset="0"/>
              </a:rPr>
              <a:t>LoggingBase</a:t>
            </a:r>
            <a:r>
              <a:rPr lang="en-US" dirty="0" smtClean="0">
                <a:latin typeface="Calibri" pitchFamily="34" charset="0"/>
              </a:rPr>
              <a:t> {…}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4343400"/>
            <a:ext cx="39624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Calibri" pitchFamily="34" charset="0"/>
              </a:rPr>
              <a:t>Public class Service3 : </a:t>
            </a:r>
            <a:r>
              <a:rPr lang="en-US" dirty="0" err="1" smtClean="0">
                <a:latin typeface="Calibri" pitchFamily="34" charset="0"/>
              </a:rPr>
              <a:t>LoggingBase</a:t>
            </a:r>
            <a:r>
              <a:rPr lang="en-US" dirty="0" smtClean="0">
                <a:latin typeface="Calibri" pitchFamily="34" charset="0"/>
              </a:rPr>
              <a:t> {…}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3400" y="4495800"/>
            <a:ext cx="1524000" cy="914400"/>
          </a:xfrm>
          <a:prstGeom prst="wedgeRoundRectCallout">
            <a:avLst>
              <a:gd name="adj1" fmla="val 2877"/>
              <a:gd name="adj2" fmla="val -147177"/>
              <a:gd name="adj3" fmla="val 16667"/>
            </a:avLst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Common Abstract Base Class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95800" y="4953000"/>
            <a:ext cx="39624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Calibri" pitchFamily="34" charset="0"/>
              </a:rPr>
              <a:t>…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0" y="3276600"/>
            <a:ext cx="13716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Awkward!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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8400" y="3962400"/>
            <a:ext cx="13716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Rigid hierarchy!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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5257800"/>
            <a:ext cx="62484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How do you add logging after you design your application???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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629400" y="1676400"/>
            <a:ext cx="1524000" cy="914400"/>
          </a:xfrm>
          <a:prstGeom prst="wedgeRoundRectCallout">
            <a:avLst>
              <a:gd name="adj1" fmla="val -26438"/>
              <a:gd name="adj2" fmla="val 116107"/>
              <a:gd name="adj3" fmla="val 16667"/>
            </a:avLst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Inherit from Common Base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0" y="2514600"/>
            <a:ext cx="3962400" cy="2362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Calibri" pitchFamily="34" charset="0"/>
              </a:rPr>
              <a:t>Public class Service1</a:t>
            </a:r>
          </a:p>
          <a:p>
            <a:r>
              <a:rPr lang="en-US" dirty="0" smtClean="0">
                <a:latin typeface="Calibri" pitchFamily="34" charset="0"/>
              </a:rPr>
              <a:t>{</a:t>
            </a:r>
          </a:p>
          <a:p>
            <a:r>
              <a:rPr lang="en-US" dirty="0" smtClean="0">
                <a:latin typeface="Calibri" pitchFamily="34" charset="0"/>
              </a:rPr>
              <a:t>    public Service1 (Logger </a:t>
            </a:r>
            <a:r>
              <a:rPr lang="en-US" dirty="0" err="1" smtClean="0">
                <a:latin typeface="Calibri" pitchFamily="34" charset="0"/>
              </a:rPr>
              <a:t>logger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r>
              <a:rPr lang="en-US" dirty="0" smtClean="0">
                <a:latin typeface="Calibri" pitchFamily="34" charset="0"/>
              </a:rPr>
              <a:t>    {</a:t>
            </a:r>
          </a:p>
          <a:p>
            <a:r>
              <a:rPr lang="en-US" dirty="0" smtClean="0">
                <a:latin typeface="Calibri" pitchFamily="34" charset="0"/>
              </a:rPr>
              <a:t>        _logger = logger;</a:t>
            </a:r>
          </a:p>
          <a:p>
            <a:r>
              <a:rPr lang="en-US" dirty="0" smtClean="0">
                <a:latin typeface="Calibri" pitchFamily="34" charset="0"/>
              </a:rPr>
              <a:t>    }</a:t>
            </a:r>
          </a:p>
          <a:p>
            <a:r>
              <a:rPr lang="en-US" dirty="0" smtClean="0">
                <a:latin typeface="Calibri" pitchFamily="34" charset="0"/>
              </a:rPr>
              <a:t>}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Example: Logging by Dependency Injection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362200"/>
            <a:ext cx="3505200" cy="16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latin typeface="Calibri" pitchFamily="34" charset="0"/>
              </a:rPr>
              <a:t>Public class Logger</a:t>
            </a:r>
          </a:p>
          <a:p>
            <a:r>
              <a:rPr lang="en-US" dirty="0" smtClean="0">
                <a:latin typeface="Calibri" pitchFamily="34" charset="0"/>
              </a:rPr>
              <a:t>{</a:t>
            </a:r>
          </a:p>
          <a:p>
            <a:r>
              <a:rPr lang="en-US" dirty="0" smtClean="0">
                <a:latin typeface="Calibri" pitchFamily="34" charset="0"/>
              </a:rPr>
              <a:t>    public void Log(string </a:t>
            </a:r>
            <a:r>
              <a:rPr lang="en-US" dirty="0" err="1" smtClean="0">
                <a:latin typeface="Calibri" pitchFamily="34" charset="0"/>
              </a:rPr>
              <a:t>msg</a:t>
            </a:r>
            <a:r>
              <a:rPr lang="en-US" dirty="0" smtClean="0">
                <a:latin typeface="Calibri" pitchFamily="34" charset="0"/>
              </a:rPr>
              <a:t>) {…}</a:t>
            </a:r>
          </a:p>
          <a:p>
            <a:r>
              <a:rPr lang="en-US" dirty="0" smtClean="0">
                <a:latin typeface="Calibri" pitchFamily="34" charset="0"/>
              </a:rPr>
              <a:t>}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3400" y="4495800"/>
            <a:ext cx="1524000" cy="914400"/>
          </a:xfrm>
          <a:prstGeom prst="wedgeRoundRectCallout">
            <a:avLst>
              <a:gd name="adj1" fmla="val 2877"/>
              <a:gd name="adj2" fmla="val -147177"/>
              <a:gd name="adj3" fmla="val 16667"/>
            </a:avLst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Dependency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2400" y="2667000"/>
            <a:ext cx="13716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Awkward!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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2600" y="3048000"/>
            <a:ext cx="16764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Inject Logger  </a:t>
            </a:r>
            <a:r>
              <a:rPr lang="en-US" b="1" i="1" dirty="0" smtClean="0">
                <a:solidFill>
                  <a:srgbClr val="FFFF00"/>
                </a:solidFill>
                <a:latin typeface="Calibri" pitchFamily="34" charset="0"/>
              </a:rPr>
              <a:t>Everywhere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!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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4600" y="5562600"/>
            <a:ext cx="62484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How do you add logging after you design your application???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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29400" y="4343400"/>
            <a:ext cx="1524000" cy="914400"/>
          </a:xfrm>
          <a:prstGeom prst="wedgeRoundRectCallout">
            <a:avLst>
              <a:gd name="adj1" fmla="val 2877"/>
              <a:gd name="adj2" fmla="val -147177"/>
              <a:gd name="adj3" fmla="val 16667"/>
            </a:avLst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Constructor Injection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The Promise of Aspect-Oriented Programming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 (most) applications have these </a:t>
            </a:r>
            <a:r>
              <a:rPr lang="en-US" b="1" dirty="0" smtClean="0"/>
              <a:t>cross-cutting concerns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 fun (and because it’s a common convention) let’s call them </a:t>
            </a:r>
            <a:r>
              <a:rPr lang="en-US" b="1" dirty="0" smtClean="0"/>
              <a:t>Aspects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Aspects can be applied to objects in our solution using AOP tools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Broadly applied to many classes in our solution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Minimally-invasive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Non-Manual introduction of Aspects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 by literal coding (directly)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cap="none" dirty="0" smtClean="0"/>
              <a:t>Understanding AOP Terms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Cross-Cutting Concerns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‘problem’ we want to solve</a:t>
            </a:r>
          </a:p>
          <a:p>
            <a:pPr marL="0" indent="0">
              <a:buNone/>
            </a:pPr>
            <a:r>
              <a:rPr lang="en-US" dirty="0"/>
              <a:t>Advice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code that solves the problem</a:t>
            </a:r>
          </a:p>
          <a:p>
            <a:pPr marL="0" indent="0">
              <a:buNone/>
            </a:pPr>
            <a:r>
              <a:rPr lang="en-US" dirty="0" err="1"/>
              <a:t>Pointcut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where to apply the Advice</a:t>
            </a:r>
          </a:p>
          <a:p>
            <a:pPr marL="0" indent="0">
              <a:buNone/>
            </a:pPr>
            <a:r>
              <a:rPr lang="en-US" dirty="0"/>
              <a:t>Aspect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Pointcut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+ Advice = Aspect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Code Demo: </a:t>
            </a:r>
            <a:r>
              <a:rPr lang="en-US" dirty="0" smtClean="0"/>
              <a:t>Defining and Applying Aspects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721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Elbow Connector 12"/>
          <p:cNvCxnSpPr>
            <a:stCxn id="42" idx="3"/>
            <a:endCxn id="54" idx="1"/>
          </p:cNvCxnSpPr>
          <p:nvPr/>
        </p:nvCxnSpPr>
        <p:spPr>
          <a:xfrm>
            <a:off x="2362200" y="4114800"/>
            <a:ext cx="762000" cy="23241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Elbow Connector 12"/>
          <p:cNvCxnSpPr>
            <a:stCxn id="42" idx="3"/>
            <a:endCxn id="11" idx="1"/>
          </p:cNvCxnSpPr>
          <p:nvPr/>
        </p:nvCxnSpPr>
        <p:spPr>
          <a:xfrm>
            <a:off x="2362200" y="4114800"/>
            <a:ext cx="762000" cy="10287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12"/>
          <p:cNvCxnSpPr>
            <a:stCxn id="42" idx="3"/>
            <a:endCxn id="10" idx="1"/>
          </p:cNvCxnSpPr>
          <p:nvPr/>
        </p:nvCxnSpPr>
        <p:spPr>
          <a:xfrm>
            <a:off x="2362200" y="4114800"/>
            <a:ext cx="762000" cy="2667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59780"/>
            <a:ext cx="80010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Reviewing Our Dependency Graph after </a:t>
            </a:r>
            <a:r>
              <a:rPr lang="en-US" cap="none" dirty="0" err="1" smtClean="0"/>
              <a:t>IoC</a:t>
            </a:r>
            <a:endParaRPr lang="en-US" cap="none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124200" y="4191000"/>
            <a:ext cx="2438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ConnectionManager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495300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DataSorter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1" name="Elbow Connector 12"/>
          <p:cNvCxnSpPr>
            <a:stCxn id="42" idx="3"/>
            <a:endCxn id="8" idx="1"/>
          </p:cNvCxnSpPr>
          <p:nvPr/>
        </p:nvCxnSpPr>
        <p:spPr>
          <a:xfrm flipV="1">
            <a:off x="2362200" y="3695700"/>
            <a:ext cx="762000" cy="4191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124200" y="624840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</a:rPr>
              <a:t>Logger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24200" y="350520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DataAccess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43" name="Elbow Connector 12"/>
          <p:cNvCxnSpPr>
            <a:stCxn id="42" idx="3"/>
            <a:endCxn id="20" idx="1"/>
          </p:cNvCxnSpPr>
          <p:nvPr/>
        </p:nvCxnSpPr>
        <p:spPr>
          <a:xfrm flipV="1">
            <a:off x="2362200" y="2667000"/>
            <a:ext cx="762000" cy="14478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4200" y="2362200"/>
            <a:ext cx="1600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DoSomeWork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2000" y="3810000"/>
            <a:ext cx="1600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Container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867400" y="2590800"/>
            <a:ext cx="2895600" cy="1295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libri" pitchFamily="34" charset="0"/>
              </a:rPr>
              <a:t>Construction Dependency Graph</a:t>
            </a:r>
            <a:endParaRPr lang="en-US" sz="24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257800" y="4876800"/>
            <a:ext cx="3505200" cy="15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libri" pitchFamily="34" charset="0"/>
              </a:rPr>
              <a:t>Functional Dependencies Remain as Before</a:t>
            </a:r>
            <a:endParaRPr lang="en-US" sz="24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24200" y="563880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DataPrinter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9" name="Elbow Connector 12"/>
          <p:cNvCxnSpPr>
            <a:stCxn id="42" idx="3"/>
            <a:endCxn id="18" idx="1"/>
          </p:cNvCxnSpPr>
          <p:nvPr/>
        </p:nvCxnSpPr>
        <p:spPr>
          <a:xfrm>
            <a:off x="2362200" y="4114800"/>
            <a:ext cx="762000" cy="17145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4" grpId="0" animBg="1"/>
      <p:bldP spid="8" grpId="0" animBg="1"/>
      <p:bldP spid="20" grpId="0" animBg="1"/>
      <p:bldP spid="42" grpId="0" animBg="1"/>
      <p:bldP spid="68" grpId="0" animBg="1"/>
      <p:bldP spid="69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12"/>
          <p:cNvCxnSpPr>
            <a:stCxn id="42" idx="3"/>
            <a:endCxn id="26" idx="1"/>
          </p:cNvCxnSpPr>
          <p:nvPr/>
        </p:nvCxnSpPr>
        <p:spPr>
          <a:xfrm>
            <a:off x="2362200" y="4114800"/>
            <a:ext cx="762000" cy="18669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Elbow Connector 12"/>
          <p:cNvCxnSpPr>
            <a:stCxn id="42" idx="3"/>
            <a:endCxn id="11" idx="1"/>
          </p:cNvCxnSpPr>
          <p:nvPr/>
        </p:nvCxnSpPr>
        <p:spPr>
          <a:xfrm>
            <a:off x="2362200" y="4114800"/>
            <a:ext cx="762000" cy="11811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Elbow Connector 12"/>
          <p:cNvCxnSpPr>
            <a:stCxn id="42" idx="3"/>
            <a:endCxn id="10" idx="1"/>
          </p:cNvCxnSpPr>
          <p:nvPr/>
        </p:nvCxnSpPr>
        <p:spPr>
          <a:xfrm>
            <a:off x="2362200" y="4114800"/>
            <a:ext cx="762000" cy="4191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0"/>
            <a:ext cx="80010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Reviewing Our Dependency Graph after AOP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4200" y="4343400"/>
            <a:ext cx="2438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ConnectionManager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1" name="Elbow Connector 12"/>
          <p:cNvCxnSpPr>
            <a:stCxn id="42" idx="3"/>
            <a:endCxn id="8" idx="1"/>
          </p:cNvCxnSpPr>
          <p:nvPr/>
        </p:nvCxnSpPr>
        <p:spPr>
          <a:xfrm flipV="1">
            <a:off x="2362200" y="3695700"/>
            <a:ext cx="762000" cy="4191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124200" y="350520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DataAccess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43" name="Elbow Connector 12"/>
          <p:cNvCxnSpPr>
            <a:stCxn id="42" idx="3"/>
            <a:endCxn id="20" idx="1"/>
          </p:cNvCxnSpPr>
          <p:nvPr/>
        </p:nvCxnSpPr>
        <p:spPr>
          <a:xfrm flipV="1">
            <a:off x="2362200" y="2667000"/>
            <a:ext cx="762000" cy="1447800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4200" y="2362200"/>
            <a:ext cx="1600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DoSomeWork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62000" y="3810000"/>
            <a:ext cx="16002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Container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8" name="Elbow Connector 12"/>
          <p:cNvCxnSpPr>
            <a:stCxn id="11" idx="3"/>
            <a:endCxn id="54" idx="1"/>
          </p:cNvCxnSpPr>
          <p:nvPr/>
        </p:nvCxnSpPr>
        <p:spPr>
          <a:xfrm>
            <a:off x="4495800" y="5295900"/>
            <a:ext cx="1905000" cy="1588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Elbow Connector 12"/>
          <p:cNvCxnSpPr>
            <a:stCxn id="10" idx="3"/>
            <a:endCxn id="23" idx="1"/>
          </p:cNvCxnSpPr>
          <p:nvPr/>
        </p:nvCxnSpPr>
        <p:spPr>
          <a:xfrm>
            <a:off x="5562600" y="4533900"/>
            <a:ext cx="838200" cy="1588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124200" y="510540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DataSorter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434340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400800" y="510540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00800" y="350520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31" name="Elbow Connector 12"/>
          <p:cNvCxnSpPr>
            <a:stCxn id="8" idx="3"/>
            <a:endCxn id="30" idx="1"/>
          </p:cNvCxnSpPr>
          <p:nvPr/>
        </p:nvCxnSpPr>
        <p:spPr>
          <a:xfrm>
            <a:off x="4495800" y="3695700"/>
            <a:ext cx="1905000" cy="1588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12"/>
          <p:cNvCxnSpPr>
            <a:stCxn id="20" idx="3"/>
            <a:endCxn id="35" idx="1"/>
          </p:cNvCxnSpPr>
          <p:nvPr/>
        </p:nvCxnSpPr>
        <p:spPr>
          <a:xfrm>
            <a:off x="4724400" y="2667000"/>
            <a:ext cx="1676400" cy="3596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400800" y="2480096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24200" y="5791200"/>
            <a:ext cx="13716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</a:rPr>
              <a:t>DataPrinter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33" name="Elbow Connector 12"/>
          <p:cNvCxnSpPr>
            <a:endCxn id="36" idx="1"/>
          </p:cNvCxnSpPr>
          <p:nvPr/>
        </p:nvCxnSpPr>
        <p:spPr>
          <a:xfrm>
            <a:off x="4495800" y="5981700"/>
            <a:ext cx="1905000" cy="1588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400800" y="5791200"/>
            <a:ext cx="13716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Logger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0" grpId="0" animBg="1"/>
      <p:bldP spid="42" grpId="0" animBg="1"/>
      <p:bldP spid="11" grpId="0" animBg="1"/>
      <p:bldP spid="23" grpId="0" animBg="1"/>
      <p:bldP spid="54" grpId="0" animBg="1"/>
      <p:bldP spid="30" grpId="0" animBg="1"/>
      <p:bldP spid="35" grpId="0" animBg="1"/>
      <p:bldP spid="26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700" y="990600"/>
            <a:ext cx="8067300" cy="8178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Understanding </a:t>
            </a:r>
            <a:r>
              <a:rPr lang="en-US" dirty="0" smtClean="0"/>
              <a:t>the </a:t>
            </a:r>
            <a:r>
              <a:rPr lang="en-US" cap="none" dirty="0" smtClean="0"/>
              <a:t>Mechanics of AOP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53236" y="2430508"/>
            <a:ext cx="1340528" cy="12251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Advised Type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59337" y="2448264"/>
            <a:ext cx="1340528" cy="12251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6835804" y="2874391"/>
            <a:ext cx="634755" cy="39061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defined Process 8"/>
          <p:cNvSpPr/>
          <p:nvPr/>
        </p:nvSpPr>
        <p:spPr>
          <a:xfrm>
            <a:off x="417251" y="3193989"/>
            <a:ext cx="1322773" cy="736846"/>
          </a:xfrm>
          <a:prstGeom prst="flowChartPredefined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Code</a:t>
            </a:r>
            <a:endParaRPr lang="en-US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1036466" y="3990760"/>
            <a:ext cx="1686760" cy="1779973"/>
          </a:xfrm>
          <a:prstGeom prst="bentUpArrow">
            <a:avLst>
              <a:gd name="adj1" fmla="val 11842"/>
              <a:gd name="adj2" fmla="val 13303"/>
              <a:gd name="adj3" fmla="val 223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62113" y="4605536"/>
            <a:ext cx="1340528" cy="12251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with Advice Applied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5823751" y="3762159"/>
            <a:ext cx="346231" cy="772358"/>
          </a:xfrm>
          <a:prstGeom prst="downArrow">
            <a:avLst>
              <a:gd name="adj1" fmla="val 50000"/>
              <a:gd name="adj2" fmla="val 6724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4554243" y="5076053"/>
            <a:ext cx="616999" cy="4571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464765512"/>
              </p:ext>
            </p:extLst>
          </p:nvPr>
        </p:nvGraphicFramePr>
        <p:xfrm>
          <a:off x="2209803" y="4534517"/>
          <a:ext cx="2570823" cy="171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4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suck?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me (and the world) know!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0"/>
            <a:ext cx="82296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http://spkr8.com/t/8097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6019800" cy="400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cap="none" dirty="0" smtClean="0"/>
              <a:t>Thinking About Re-Assembly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981200"/>
            <a:ext cx="6096000" cy="397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429000" y="4495800"/>
            <a:ext cx="32766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Calibri" pitchFamily="34" charset="0"/>
              </a:rPr>
              <a:t>Presto!</a:t>
            </a:r>
            <a:endParaRPr lang="en-US" sz="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StructureMap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Spring.NET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Castle Windsor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NInject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Funq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Unity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27194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4191000"/>
            <a:ext cx="8305800" cy="23622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Senior Software Engineer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SpringSource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/VMware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MVP_FullColor_For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951" y="5420094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048000"/>
            <a:ext cx="8229600" cy="85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http://spkr8.com/t/8097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57400"/>
            <a:ext cx="8382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…and why should you care?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Steve Bohlen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Read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Books +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v</a:t>
            </a:r>
            <a:r>
              <a:rPr lang="en-US" sz="3200" baseline="0" dirty="0" smtClean="0">
                <a:solidFill>
                  <a:schemeClr val="bg1">
                    <a:lumMod val="85000"/>
                  </a:schemeClr>
                </a:solidFill>
              </a:rPr>
              <a:t>s.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“Read Software + Write Books” 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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Blog,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Screencast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, Speak, Share, Learn</a:t>
            </a:r>
          </a:p>
        </p:txBody>
      </p:sp>
    </p:spTree>
    <p:extLst>
      <p:ext uri="{BB962C8B-B14F-4D97-AF65-F5344CB8AC3E}">
        <p14:creationId xmlns:p14="http://schemas.microsoft.com/office/powerpoint/2010/main" val="15014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05000"/>
            <a:ext cx="8229600" cy="472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Nearly 20 years developing software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LISP, Delphi, C/C++, VB, VB.NET, C#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Senior Engineer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</a:rPr>
              <a:t>Springsource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/VMware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Co-Founder, NYC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Alt.Net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User Group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rgbClr val="FFC000"/>
                </a:solidFill>
              </a:rPr>
              <a:t>	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http://nyalt.net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Co-Organizer, NYC DDD User Group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rgbClr val="FFC000"/>
                </a:solidFill>
              </a:rPr>
              <a:t>	</a:t>
            </a:r>
            <a:r>
              <a:rPr lang="en-US" sz="3000" dirty="0" smtClean="0">
                <a:solidFill>
                  <a:srgbClr val="FFC000"/>
                </a:solidFill>
              </a:rPr>
              <a:t>http://dddnyc.org</a:t>
            </a:r>
            <a:endParaRPr lang="en-US" sz="3000" dirty="0">
              <a:solidFill>
                <a:srgbClr val="FFC000"/>
              </a:solidFill>
            </a:endParaRP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Contributor: various OSS projects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</a:rPr>
              <a:t>Nhibernate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http://www.nhforge.org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</a:rPr>
              <a:t>NDbUnit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http://www.googlecode.com/ndbunit</a:t>
            </a:r>
            <a:endParaRPr lang="en-US" sz="3000" dirty="0">
              <a:solidFill>
                <a:srgbClr val="FFC000"/>
              </a:solidFill>
            </a:endParaRP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/>
              <a:t>	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Spring.NET</a:t>
            </a:r>
            <a:r>
              <a:rPr lang="en-US" sz="3000" dirty="0" smtClean="0">
                <a:solidFill>
                  <a:srgbClr val="FFC000"/>
                </a:solidFill>
              </a:rPr>
              <a:t> http</a:t>
            </a:r>
            <a:r>
              <a:rPr lang="en-US" sz="3000" dirty="0">
                <a:solidFill>
                  <a:srgbClr val="FFC000"/>
                </a:solidFill>
              </a:rPr>
              <a:t>://</a:t>
            </a:r>
            <a:r>
              <a:rPr lang="en-US" sz="3000" dirty="0" smtClean="0">
                <a:solidFill>
                  <a:srgbClr val="FFC000"/>
                </a:solidFill>
              </a:rPr>
              <a:t>www.springframework.net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blog: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http://blog.unhandled-exceptions.com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e-mail: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sbohlen@gmail.com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twitter: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ltnetnewyor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004" y="2057400"/>
            <a:ext cx="1695996" cy="1238077"/>
          </a:xfrm>
          <a:prstGeom prst="rect">
            <a:avLst/>
          </a:prstGeom>
        </p:spPr>
      </p:pic>
      <p:pic>
        <p:nvPicPr>
          <p:cNvPr id="6" name="Picture 5" descr="MVP_FullColor_For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469" y="4876800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60" y="3505200"/>
            <a:ext cx="1841683" cy="971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51" y="1209675"/>
            <a:ext cx="2286000" cy="47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bohlen.Raven\Downloads\Telerik_Logos_Web_png\telerikLogo-web-450x180px_Rever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32617"/>
            <a:ext cx="4286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784866"/>
            <a:ext cx="30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ASP.NET AJAX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366266"/>
            <a:ext cx="27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Silverlight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013466"/>
            <a:ext cx="33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Windows Phone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618" y="4993509"/>
            <a:ext cx="271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Winforms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558534"/>
            <a:ext cx="22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WPF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4504626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Reporting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251466"/>
            <a:ext cx="25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OpenAccess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ORM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44" y="5823466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JustCode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689292"/>
            <a:ext cx="17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JustMock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5847" y="6035256"/>
            <a:ext cx="34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Extensions for ASP.NET MVC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441" y="1067387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Test Studio Express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566" y="2667636"/>
            <a:ext cx="18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TeamPulse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386" y="6280666"/>
            <a:ext cx="187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Test Studio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433" y="3385066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Sitefinity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292243"/>
            <a:ext cx="221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JustDecompile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0763" y="3505201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C#/VB.NET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51081" y="2329934"/>
            <a:ext cx="246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ASPX to Razor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-mark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371600"/>
            <a:ext cx="3638550" cy="485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394335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&quot;No&quot; Symbol 4"/>
          <p:cNvSpPr/>
          <p:nvPr/>
        </p:nvSpPr>
        <p:spPr>
          <a:xfrm>
            <a:off x="1371600" y="1066800"/>
            <a:ext cx="6096000" cy="5791200"/>
          </a:xfrm>
          <a:prstGeom prst="noSmoking">
            <a:avLst>
              <a:gd name="adj" fmla="val 3127"/>
            </a:avLst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096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641</Words>
  <Application>Microsoft Office PowerPoint</Application>
  <PresentationFormat>On-screen Show (4:3)</PresentationFormat>
  <Paragraphs>197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2_Office Theme</vt:lpstr>
      <vt:lpstr>Taming Dependency Chaos with Inversion of Control Containers</vt:lpstr>
      <vt:lpstr>PowerPoint Presentation</vt:lpstr>
      <vt:lpstr>Do I suck?</vt:lpstr>
      <vt:lpstr>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much can you keep in your Head?</vt:lpstr>
      <vt:lpstr>Our Application (or class, or method, etc.)</vt:lpstr>
      <vt:lpstr>First Attempt at Decomposition</vt:lpstr>
      <vt:lpstr>Ideal Decomposition Level</vt:lpstr>
      <vt:lpstr>The Challenge: Turning this into something useful</vt:lpstr>
      <vt:lpstr>The Goal: Units Assembled into Something Useful…</vt:lpstr>
      <vt:lpstr>Code Demo: Refactoring for Decomposition</vt:lpstr>
      <vt:lpstr>Reviewing Our Dependency Graph after Decomposition</vt:lpstr>
      <vt:lpstr>Code Demo: Refactoring to Ease (Re-)Composition</vt:lpstr>
      <vt:lpstr>Reviewing Our Dependency Graph after IoC</vt:lpstr>
      <vt:lpstr>Aspect-Oriented Programming (AOP)</vt:lpstr>
      <vt:lpstr>(one of) The Challenges of OO Software Design</vt:lpstr>
      <vt:lpstr>Example: Logging by Inheritance</vt:lpstr>
      <vt:lpstr>Example: Logging by Dependency Injection</vt:lpstr>
      <vt:lpstr>The Promise of Aspect-Oriented Programming</vt:lpstr>
      <vt:lpstr>Understanding AOP Terms</vt:lpstr>
      <vt:lpstr>Code Demo: Defining and Applying Aspects</vt:lpstr>
      <vt:lpstr>Reviewing Our Dependency Graph after IoC</vt:lpstr>
      <vt:lpstr>Reviewing Our Dependency Graph after AOP</vt:lpstr>
      <vt:lpstr>Understanding the Mechanics of AOP</vt:lpstr>
      <vt:lpstr>Thinking About Re-Assembly</vt:lpstr>
      <vt:lpstr>Dependency Injection Frameworks</vt:lpstr>
      <vt:lpstr>fini</vt:lpstr>
    </vt:vector>
  </TitlesOfParts>
  <Company>Microdesk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Bohlen (sbohlen@hotmail.com)</dc:creator>
  <cp:lastModifiedBy>Steve Bohlen</cp:lastModifiedBy>
  <cp:revision>269</cp:revision>
  <dcterms:created xsi:type="dcterms:W3CDTF">2008-09-22T00:48:41Z</dcterms:created>
  <dcterms:modified xsi:type="dcterms:W3CDTF">2011-08-05T18:43:02Z</dcterms:modified>
</cp:coreProperties>
</file>