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352" r:id="rId3"/>
    <p:sldId id="276" r:id="rId4"/>
    <p:sldId id="386" r:id="rId5"/>
    <p:sldId id="356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7A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94743" autoAdjust="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9CD949-96A8-4359-B803-E700D219E751}" type="doc">
      <dgm:prSet loTypeId="urn:microsoft.com/office/officeart/2005/8/layout/gear1" loCatId="cycle" qsTypeId="urn:microsoft.com/office/officeart/2005/8/quickstyle/simple1" qsCatId="simple" csTypeId="urn:microsoft.com/office/officeart/2005/8/colors/accent2_4" csCatId="accent2" phldr="1"/>
      <dgm:spPr/>
    </dgm:pt>
    <dgm:pt modelId="{DA00E7E6-D0A8-4C39-8584-21E59F32A7FD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 </a:t>
          </a:r>
          <a:r>
            <a:rPr lang="en-US" dirty="0" err="1" smtClean="0"/>
            <a:t>IoC</a:t>
          </a:r>
          <a:endParaRPr lang="en-US" dirty="0"/>
        </a:p>
      </dgm:t>
    </dgm:pt>
    <dgm:pt modelId="{EBC90155-7BCC-4A7A-A141-16962A648B41}" type="parTrans" cxnId="{91302FCD-58A2-475C-AA14-D2A73228975D}">
      <dgm:prSet/>
      <dgm:spPr/>
      <dgm:t>
        <a:bodyPr/>
        <a:lstStyle/>
        <a:p>
          <a:endParaRPr lang="en-US"/>
        </a:p>
      </dgm:t>
    </dgm:pt>
    <dgm:pt modelId="{DB86FDDD-FCE2-4801-AABC-C22B33164C73}" type="sibTrans" cxnId="{91302FCD-58A2-475C-AA14-D2A73228975D}">
      <dgm:prSet/>
      <dgm:spPr/>
      <dgm:t>
        <a:bodyPr/>
        <a:lstStyle/>
        <a:p>
          <a:endParaRPr lang="en-US"/>
        </a:p>
      </dgm:t>
    </dgm:pt>
    <dgm:pt modelId="{9E4C9D5F-F230-407B-B313-F44559F4C99E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D079BB0F-C953-4553-B7D6-626344E6AD98}" type="parTrans" cxnId="{66EE29BF-E08E-440D-9541-E988FB8FE8DF}">
      <dgm:prSet/>
      <dgm:spPr/>
      <dgm:t>
        <a:bodyPr/>
        <a:lstStyle/>
        <a:p>
          <a:endParaRPr lang="en-US"/>
        </a:p>
      </dgm:t>
    </dgm:pt>
    <dgm:pt modelId="{5E17B04E-8DF6-4697-9B41-20125C41FFF2}" type="sibTrans" cxnId="{66EE29BF-E08E-440D-9541-E988FB8FE8DF}">
      <dgm:prSet/>
      <dgm:spPr/>
      <dgm:t>
        <a:bodyPr/>
        <a:lstStyle/>
        <a:p>
          <a:endParaRPr lang="en-US"/>
        </a:p>
      </dgm:t>
    </dgm:pt>
    <dgm:pt modelId="{AF867B08-2F80-4681-8738-0F98C488B158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7D46546E-6E54-45CE-9E1F-5D0E46568994}" type="parTrans" cxnId="{AD1CD344-710D-4771-8722-7F73DE944A67}">
      <dgm:prSet/>
      <dgm:spPr/>
      <dgm:t>
        <a:bodyPr/>
        <a:lstStyle/>
        <a:p>
          <a:endParaRPr lang="en-US"/>
        </a:p>
      </dgm:t>
    </dgm:pt>
    <dgm:pt modelId="{F44FFA54-DE3E-44EE-8126-073EF81C08E5}" type="sibTrans" cxnId="{AD1CD344-710D-4771-8722-7F73DE944A67}">
      <dgm:prSet/>
      <dgm:spPr/>
      <dgm:t>
        <a:bodyPr/>
        <a:lstStyle/>
        <a:p>
          <a:endParaRPr lang="en-US"/>
        </a:p>
      </dgm:t>
    </dgm:pt>
    <dgm:pt modelId="{181196E3-9BBB-45D1-B7E0-FDC810F8097F}" type="pres">
      <dgm:prSet presAssocID="{F39CD949-96A8-4359-B803-E700D219E75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D9DA1C9-3FA2-4C84-9468-38D0D5FE1F94}" type="pres">
      <dgm:prSet presAssocID="{DA00E7E6-D0A8-4C39-8584-21E59F32A7FD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E1F542-CA4C-4897-8DD9-B82B312174A4}" type="pres">
      <dgm:prSet presAssocID="{DA00E7E6-D0A8-4C39-8584-21E59F32A7FD}" presName="gear1srcNode" presStyleLbl="node1" presStyleIdx="0" presStyleCnt="3"/>
      <dgm:spPr/>
      <dgm:t>
        <a:bodyPr/>
        <a:lstStyle/>
        <a:p>
          <a:endParaRPr lang="en-US"/>
        </a:p>
      </dgm:t>
    </dgm:pt>
    <dgm:pt modelId="{2D457DA1-1D0D-4D09-9524-53E0CA95E6DA}" type="pres">
      <dgm:prSet presAssocID="{DA00E7E6-D0A8-4C39-8584-21E59F32A7FD}" presName="gear1dstNode" presStyleLbl="node1" presStyleIdx="0" presStyleCnt="3"/>
      <dgm:spPr/>
      <dgm:t>
        <a:bodyPr/>
        <a:lstStyle/>
        <a:p>
          <a:endParaRPr lang="en-US"/>
        </a:p>
      </dgm:t>
    </dgm:pt>
    <dgm:pt modelId="{8CC8ACEF-CB3D-4EAD-9E36-AFFA572527BE}" type="pres">
      <dgm:prSet presAssocID="{9E4C9D5F-F230-407B-B313-F44559F4C99E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74A8EB-FE53-4ADE-9D51-6712B97C7B67}" type="pres">
      <dgm:prSet presAssocID="{9E4C9D5F-F230-407B-B313-F44559F4C99E}" presName="gear2srcNode" presStyleLbl="node1" presStyleIdx="1" presStyleCnt="3"/>
      <dgm:spPr/>
      <dgm:t>
        <a:bodyPr/>
        <a:lstStyle/>
        <a:p>
          <a:endParaRPr lang="en-US"/>
        </a:p>
      </dgm:t>
    </dgm:pt>
    <dgm:pt modelId="{08F89043-B2D1-42BC-AAB5-9EB088459056}" type="pres">
      <dgm:prSet presAssocID="{9E4C9D5F-F230-407B-B313-F44559F4C99E}" presName="gear2dstNode" presStyleLbl="node1" presStyleIdx="1" presStyleCnt="3"/>
      <dgm:spPr/>
      <dgm:t>
        <a:bodyPr/>
        <a:lstStyle/>
        <a:p>
          <a:endParaRPr lang="en-US"/>
        </a:p>
      </dgm:t>
    </dgm:pt>
    <dgm:pt modelId="{2596CEF5-13C8-40A8-8E90-0EED2D96FADD}" type="pres">
      <dgm:prSet presAssocID="{AF867B08-2F80-4681-8738-0F98C488B158}" presName="gear3" presStyleLbl="node1" presStyleIdx="2" presStyleCnt="3"/>
      <dgm:spPr/>
      <dgm:t>
        <a:bodyPr/>
        <a:lstStyle/>
        <a:p>
          <a:endParaRPr lang="en-US"/>
        </a:p>
      </dgm:t>
    </dgm:pt>
    <dgm:pt modelId="{8C6B82E3-C18E-4DC4-AC43-B9D7E28B8B4E}" type="pres">
      <dgm:prSet presAssocID="{AF867B08-2F80-4681-8738-0F98C488B15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151F80-BCFD-4F89-9DDF-49ABADE76BC5}" type="pres">
      <dgm:prSet presAssocID="{AF867B08-2F80-4681-8738-0F98C488B158}" presName="gear3srcNode" presStyleLbl="node1" presStyleIdx="2" presStyleCnt="3"/>
      <dgm:spPr/>
      <dgm:t>
        <a:bodyPr/>
        <a:lstStyle/>
        <a:p>
          <a:endParaRPr lang="en-US"/>
        </a:p>
      </dgm:t>
    </dgm:pt>
    <dgm:pt modelId="{5EBFFF41-B8FD-4318-B2B4-D2D1D3B428BD}" type="pres">
      <dgm:prSet presAssocID="{AF867B08-2F80-4681-8738-0F98C488B158}" presName="gear3dstNode" presStyleLbl="node1" presStyleIdx="2" presStyleCnt="3"/>
      <dgm:spPr/>
      <dgm:t>
        <a:bodyPr/>
        <a:lstStyle/>
        <a:p>
          <a:endParaRPr lang="en-US"/>
        </a:p>
      </dgm:t>
    </dgm:pt>
    <dgm:pt modelId="{DF5101A8-BF45-4483-9663-11DC7CF6EFFB}" type="pres">
      <dgm:prSet presAssocID="{DB86FDDD-FCE2-4801-AABC-C22B33164C73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E563E67B-5174-40FB-BF73-6C1DC267D6AA}" type="pres">
      <dgm:prSet presAssocID="{5E17B04E-8DF6-4697-9B41-20125C41FFF2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68EF3B8F-D43D-45B3-810B-F24B6C6E2D2F}" type="pres">
      <dgm:prSet presAssocID="{F44FFA54-DE3E-44EE-8126-073EF81C08E5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634541AF-E341-4BA9-A961-DEF44878195E}" type="presOf" srcId="{5E17B04E-8DF6-4697-9B41-20125C41FFF2}" destId="{E563E67B-5174-40FB-BF73-6C1DC267D6AA}" srcOrd="0" destOrd="0" presId="urn:microsoft.com/office/officeart/2005/8/layout/gear1"/>
    <dgm:cxn modelId="{90551413-163C-41EB-93A8-7E94DBC27D2C}" type="presOf" srcId="{AF867B08-2F80-4681-8738-0F98C488B158}" destId="{2596CEF5-13C8-40A8-8E90-0EED2D96FADD}" srcOrd="0" destOrd="0" presId="urn:microsoft.com/office/officeart/2005/8/layout/gear1"/>
    <dgm:cxn modelId="{2E18B84F-7866-44EF-8FA3-60898A17D4AA}" type="presOf" srcId="{F39CD949-96A8-4359-B803-E700D219E751}" destId="{181196E3-9BBB-45D1-B7E0-FDC810F8097F}" srcOrd="0" destOrd="0" presId="urn:microsoft.com/office/officeart/2005/8/layout/gear1"/>
    <dgm:cxn modelId="{58F84D5D-841F-4721-93F6-AEC8AD3F434E}" type="presOf" srcId="{DA00E7E6-D0A8-4C39-8584-21E59F32A7FD}" destId="{3D9DA1C9-3FA2-4C84-9468-38D0D5FE1F94}" srcOrd="0" destOrd="0" presId="urn:microsoft.com/office/officeart/2005/8/layout/gear1"/>
    <dgm:cxn modelId="{FA25D768-136E-4B39-8C28-4F92D4AA9539}" type="presOf" srcId="{9E4C9D5F-F230-407B-B313-F44559F4C99E}" destId="{C574A8EB-FE53-4ADE-9D51-6712B97C7B67}" srcOrd="1" destOrd="0" presId="urn:microsoft.com/office/officeart/2005/8/layout/gear1"/>
    <dgm:cxn modelId="{6B8336D6-CB94-4952-9BC3-F4510DA243EF}" type="presOf" srcId="{DB86FDDD-FCE2-4801-AABC-C22B33164C73}" destId="{DF5101A8-BF45-4483-9663-11DC7CF6EFFB}" srcOrd="0" destOrd="0" presId="urn:microsoft.com/office/officeart/2005/8/layout/gear1"/>
    <dgm:cxn modelId="{66EE29BF-E08E-440D-9541-E988FB8FE8DF}" srcId="{F39CD949-96A8-4359-B803-E700D219E751}" destId="{9E4C9D5F-F230-407B-B313-F44559F4C99E}" srcOrd="1" destOrd="0" parTransId="{D079BB0F-C953-4553-B7D6-626344E6AD98}" sibTransId="{5E17B04E-8DF6-4697-9B41-20125C41FFF2}"/>
    <dgm:cxn modelId="{2B002932-52B8-4913-BCDE-52582EE95F96}" type="presOf" srcId="{AF867B08-2F80-4681-8738-0F98C488B158}" destId="{8C6B82E3-C18E-4DC4-AC43-B9D7E28B8B4E}" srcOrd="1" destOrd="0" presId="urn:microsoft.com/office/officeart/2005/8/layout/gear1"/>
    <dgm:cxn modelId="{CA09021F-7495-4CB6-91D0-DC1FCEE53F13}" type="presOf" srcId="{9E4C9D5F-F230-407B-B313-F44559F4C99E}" destId="{8CC8ACEF-CB3D-4EAD-9E36-AFFA572527BE}" srcOrd="0" destOrd="0" presId="urn:microsoft.com/office/officeart/2005/8/layout/gear1"/>
    <dgm:cxn modelId="{8AD040C6-E532-4360-88A5-7E502C6022EC}" type="presOf" srcId="{AF867B08-2F80-4681-8738-0F98C488B158}" destId="{5EBFFF41-B8FD-4318-B2B4-D2D1D3B428BD}" srcOrd="3" destOrd="0" presId="urn:microsoft.com/office/officeart/2005/8/layout/gear1"/>
    <dgm:cxn modelId="{84C94C69-DE80-48BC-99F6-7833F6CA2798}" type="presOf" srcId="{9E4C9D5F-F230-407B-B313-F44559F4C99E}" destId="{08F89043-B2D1-42BC-AAB5-9EB088459056}" srcOrd="2" destOrd="0" presId="urn:microsoft.com/office/officeart/2005/8/layout/gear1"/>
    <dgm:cxn modelId="{AD1CD344-710D-4771-8722-7F73DE944A67}" srcId="{F39CD949-96A8-4359-B803-E700D219E751}" destId="{AF867B08-2F80-4681-8738-0F98C488B158}" srcOrd="2" destOrd="0" parTransId="{7D46546E-6E54-45CE-9E1F-5D0E46568994}" sibTransId="{F44FFA54-DE3E-44EE-8126-073EF81C08E5}"/>
    <dgm:cxn modelId="{6F16EA23-F3CE-4723-BC73-6DB24BF6062D}" type="presOf" srcId="{DA00E7E6-D0A8-4C39-8584-21E59F32A7FD}" destId="{2D457DA1-1D0D-4D09-9524-53E0CA95E6DA}" srcOrd="2" destOrd="0" presId="urn:microsoft.com/office/officeart/2005/8/layout/gear1"/>
    <dgm:cxn modelId="{91302FCD-58A2-475C-AA14-D2A73228975D}" srcId="{F39CD949-96A8-4359-B803-E700D219E751}" destId="{DA00E7E6-D0A8-4C39-8584-21E59F32A7FD}" srcOrd="0" destOrd="0" parTransId="{EBC90155-7BCC-4A7A-A141-16962A648B41}" sibTransId="{DB86FDDD-FCE2-4801-AABC-C22B33164C73}"/>
    <dgm:cxn modelId="{AFA65948-1618-446A-BA8A-17A02C3FB9B2}" type="presOf" srcId="{AF867B08-2F80-4681-8738-0F98C488B158}" destId="{C4151F80-BCFD-4F89-9DDF-49ABADE76BC5}" srcOrd="2" destOrd="0" presId="urn:microsoft.com/office/officeart/2005/8/layout/gear1"/>
    <dgm:cxn modelId="{FDD1ABEF-BC6E-47E5-A3A3-D89FF8CC3248}" type="presOf" srcId="{DA00E7E6-D0A8-4C39-8584-21E59F32A7FD}" destId="{3DE1F542-CA4C-4897-8DD9-B82B312174A4}" srcOrd="1" destOrd="0" presId="urn:microsoft.com/office/officeart/2005/8/layout/gear1"/>
    <dgm:cxn modelId="{8531B437-8153-4F70-8B7C-15656894DD9A}" type="presOf" srcId="{F44FFA54-DE3E-44EE-8126-073EF81C08E5}" destId="{68EF3B8F-D43D-45B3-810B-F24B6C6E2D2F}" srcOrd="0" destOrd="0" presId="urn:microsoft.com/office/officeart/2005/8/layout/gear1"/>
    <dgm:cxn modelId="{E5F62078-CC55-4E7D-B0DC-AA8F64AF633C}" type="presParOf" srcId="{181196E3-9BBB-45D1-B7E0-FDC810F8097F}" destId="{3D9DA1C9-3FA2-4C84-9468-38D0D5FE1F94}" srcOrd="0" destOrd="0" presId="urn:microsoft.com/office/officeart/2005/8/layout/gear1"/>
    <dgm:cxn modelId="{F39B06D2-327A-4957-A78B-FE82CD01BA63}" type="presParOf" srcId="{181196E3-9BBB-45D1-B7E0-FDC810F8097F}" destId="{3DE1F542-CA4C-4897-8DD9-B82B312174A4}" srcOrd="1" destOrd="0" presId="urn:microsoft.com/office/officeart/2005/8/layout/gear1"/>
    <dgm:cxn modelId="{ECE2AA99-0959-43FE-86EB-A539307BF0C2}" type="presParOf" srcId="{181196E3-9BBB-45D1-B7E0-FDC810F8097F}" destId="{2D457DA1-1D0D-4D09-9524-53E0CA95E6DA}" srcOrd="2" destOrd="0" presId="urn:microsoft.com/office/officeart/2005/8/layout/gear1"/>
    <dgm:cxn modelId="{4510D7F9-89B2-41F7-8C81-E56E800E244C}" type="presParOf" srcId="{181196E3-9BBB-45D1-B7E0-FDC810F8097F}" destId="{8CC8ACEF-CB3D-4EAD-9E36-AFFA572527BE}" srcOrd="3" destOrd="0" presId="urn:microsoft.com/office/officeart/2005/8/layout/gear1"/>
    <dgm:cxn modelId="{B0626468-55AC-4082-897F-7317114BD9B2}" type="presParOf" srcId="{181196E3-9BBB-45D1-B7E0-FDC810F8097F}" destId="{C574A8EB-FE53-4ADE-9D51-6712B97C7B67}" srcOrd="4" destOrd="0" presId="urn:microsoft.com/office/officeart/2005/8/layout/gear1"/>
    <dgm:cxn modelId="{8754DB90-0D4A-4670-8131-585FCA14EEBD}" type="presParOf" srcId="{181196E3-9BBB-45D1-B7E0-FDC810F8097F}" destId="{08F89043-B2D1-42BC-AAB5-9EB088459056}" srcOrd="5" destOrd="0" presId="urn:microsoft.com/office/officeart/2005/8/layout/gear1"/>
    <dgm:cxn modelId="{F54F4A02-36D2-4E2F-9BBB-8387092F557A}" type="presParOf" srcId="{181196E3-9BBB-45D1-B7E0-FDC810F8097F}" destId="{2596CEF5-13C8-40A8-8E90-0EED2D96FADD}" srcOrd="6" destOrd="0" presId="urn:microsoft.com/office/officeart/2005/8/layout/gear1"/>
    <dgm:cxn modelId="{E724BFC0-D372-49CD-9B43-0E7364D1BFE4}" type="presParOf" srcId="{181196E3-9BBB-45D1-B7E0-FDC810F8097F}" destId="{8C6B82E3-C18E-4DC4-AC43-B9D7E28B8B4E}" srcOrd="7" destOrd="0" presId="urn:microsoft.com/office/officeart/2005/8/layout/gear1"/>
    <dgm:cxn modelId="{808E27D8-ADFA-47DA-B770-7F22E48CC05E}" type="presParOf" srcId="{181196E3-9BBB-45D1-B7E0-FDC810F8097F}" destId="{C4151F80-BCFD-4F89-9DDF-49ABADE76BC5}" srcOrd="8" destOrd="0" presId="urn:microsoft.com/office/officeart/2005/8/layout/gear1"/>
    <dgm:cxn modelId="{DA77465B-8B57-4D14-A6AE-5105C4A86505}" type="presParOf" srcId="{181196E3-9BBB-45D1-B7E0-FDC810F8097F}" destId="{5EBFFF41-B8FD-4318-B2B4-D2D1D3B428BD}" srcOrd="9" destOrd="0" presId="urn:microsoft.com/office/officeart/2005/8/layout/gear1"/>
    <dgm:cxn modelId="{7072B86D-9D49-4235-AAF7-D98851B410F3}" type="presParOf" srcId="{181196E3-9BBB-45D1-B7E0-FDC810F8097F}" destId="{DF5101A8-BF45-4483-9663-11DC7CF6EFFB}" srcOrd="10" destOrd="0" presId="urn:microsoft.com/office/officeart/2005/8/layout/gear1"/>
    <dgm:cxn modelId="{78DA8C78-0624-46C1-B1C8-5E0C481D80E1}" type="presParOf" srcId="{181196E3-9BBB-45D1-B7E0-FDC810F8097F}" destId="{E563E67B-5174-40FB-BF73-6C1DC267D6AA}" srcOrd="11" destOrd="0" presId="urn:microsoft.com/office/officeart/2005/8/layout/gear1"/>
    <dgm:cxn modelId="{C1AF8F2E-6634-4C34-AE21-F2A5779D6D2C}" type="presParOf" srcId="{181196E3-9BBB-45D1-B7E0-FDC810F8097F}" destId="{68EF3B8F-D43D-45B3-810B-F24B6C6E2D2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9DA1C9-3FA2-4C84-9468-38D0D5FE1F94}">
      <dsp:nvSpPr>
        <dsp:cNvPr id="0" name=""/>
        <dsp:cNvSpPr/>
      </dsp:nvSpPr>
      <dsp:spPr>
        <a:xfrm>
          <a:off x="1199717" y="771247"/>
          <a:ext cx="942635" cy="942635"/>
        </a:xfrm>
        <a:prstGeom prst="gear9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</a:t>
          </a:r>
          <a:r>
            <a:rPr lang="en-US" sz="2000" kern="1200" dirty="0" err="1" smtClean="0"/>
            <a:t>IoC</a:t>
          </a:r>
          <a:endParaRPr lang="en-US" sz="2000" kern="1200" dirty="0"/>
        </a:p>
      </dsp:txBody>
      <dsp:txXfrm>
        <a:off x="1389229" y="992055"/>
        <a:ext cx="563611" cy="484534"/>
      </dsp:txXfrm>
    </dsp:sp>
    <dsp:sp modelId="{8CC8ACEF-CB3D-4EAD-9E36-AFFA572527BE}">
      <dsp:nvSpPr>
        <dsp:cNvPr id="0" name=""/>
        <dsp:cNvSpPr/>
      </dsp:nvSpPr>
      <dsp:spPr>
        <a:xfrm>
          <a:off x="651274" y="548442"/>
          <a:ext cx="685553" cy="685553"/>
        </a:xfrm>
        <a:prstGeom prst="gear6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823864" y="722075"/>
        <a:ext cx="340373" cy="338287"/>
      </dsp:txXfrm>
    </dsp:sp>
    <dsp:sp modelId="{2596CEF5-13C8-40A8-8E90-0EED2D96FADD}">
      <dsp:nvSpPr>
        <dsp:cNvPr id="0" name=""/>
        <dsp:cNvSpPr/>
      </dsp:nvSpPr>
      <dsp:spPr>
        <a:xfrm rot="20700000">
          <a:off x="1035254" y="75480"/>
          <a:ext cx="671702" cy="671702"/>
        </a:xfrm>
        <a:prstGeom prst="gear6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</a:t>
          </a:r>
          <a:endParaRPr lang="en-US" sz="2000" kern="1200" dirty="0"/>
        </a:p>
      </dsp:txBody>
      <dsp:txXfrm rot="-20700000">
        <a:off x="1182578" y="222804"/>
        <a:ext cx="377054" cy="377054"/>
      </dsp:txXfrm>
    </dsp:sp>
    <dsp:sp modelId="{DF5101A8-BF45-4483-9663-11DC7CF6EFFB}">
      <dsp:nvSpPr>
        <dsp:cNvPr id="0" name=""/>
        <dsp:cNvSpPr/>
      </dsp:nvSpPr>
      <dsp:spPr>
        <a:xfrm>
          <a:off x="1102939" y="642226"/>
          <a:ext cx="1206573" cy="1206573"/>
        </a:xfrm>
        <a:prstGeom prst="circularArrow">
          <a:avLst>
            <a:gd name="adj1" fmla="val 4688"/>
            <a:gd name="adj2" fmla="val 299029"/>
            <a:gd name="adj3" fmla="val 2395709"/>
            <a:gd name="adj4" fmla="val 16150777"/>
            <a:gd name="adj5" fmla="val 5469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63E67B-5174-40FB-BF73-6C1DC267D6AA}">
      <dsp:nvSpPr>
        <dsp:cNvPr id="0" name=""/>
        <dsp:cNvSpPr/>
      </dsp:nvSpPr>
      <dsp:spPr>
        <a:xfrm>
          <a:off x="529864" y="407400"/>
          <a:ext cx="876651" cy="87665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EF3B8F-D43D-45B3-810B-F24B6C6E2D2F}">
      <dsp:nvSpPr>
        <dsp:cNvPr id="0" name=""/>
        <dsp:cNvSpPr/>
      </dsp:nvSpPr>
      <dsp:spPr>
        <a:xfrm>
          <a:off x="879882" y="-61002"/>
          <a:ext cx="945206" cy="94520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shade val="90000"/>
            <a:hueOff val="-27334"/>
            <a:satOff val="-4629"/>
            <a:lumOff val="21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BAD5B-F8CC-4571-9A2A-CA5477F04E08}" type="datetimeFigureOut">
              <a:rPr lang="en-US" smtClean="0"/>
              <a:t>5/12/2012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CC0DF-EE1C-4465-946C-7614F4F1B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80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9262A-19BB-4D7D-966E-C8B852B456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51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9262A-19BB-4D7D-966E-C8B852B4561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54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9262A-19BB-4D7D-966E-C8B852B456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89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9262A-19BB-4D7D-966E-C8B852B4561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27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9262A-19BB-4D7D-966E-C8B852B456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88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533400" y="1219200"/>
            <a:ext cx="3733800" cy="1981200"/>
            <a:chOff x="533400" y="1219200"/>
            <a:chExt cx="3733800" cy="1981200"/>
          </a:xfrm>
        </p:grpSpPr>
        <p:sp>
          <p:nvSpPr>
            <p:cNvPr id="8" name="Rectangle 7"/>
            <p:cNvSpPr/>
            <p:nvPr userDrawn="1"/>
          </p:nvSpPr>
          <p:spPr>
            <a:xfrm>
              <a:off x="533400" y="1219200"/>
              <a:ext cx="3733800" cy="1981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Phillydotnet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762000" y="1371600"/>
              <a:ext cx="2899735" cy="1651237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 userDrawn="1"/>
        </p:nvSpPr>
        <p:spPr>
          <a:xfrm>
            <a:off x="4419600" y="1545579"/>
            <a:ext cx="4114800" cy="13500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ardvark" pitchFamily="34" charset="0"/>
              </a:rPr>
              <a:t>Code Camp 2012.1</a:t>
            </a:r>
            <a:endParaRPr lang="en-US" sz="4000" dirty="0">
              <a:solidFill>
                <a:schemeClr val="bg1"/>
              </a:solidFill>
              <a:latin typeface="Aardvar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6999"/>
            <a:ext cx="4040188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1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6999"/>
            <a:ext cx="4041775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715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3008313" cy="3992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81000"/>
            <a:ext cx="9144000" cy="53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Philly Code Camp</a:t>
            </a:r>
            <a:r>
              <a:rPr lang="en-US" baseline="0" dirty="0" smtClean="0">
                <a:solidFill>
                  <a:schemeClr val="tx1"/>
                </a:solidFill>
              </a:rPr>
              <a:t> | 2012.1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Phillydotnet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696200" y="414219"/>
            <a:ext cx="878368" cy="5001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76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Taming Dependency Chaos</a:t>
            </a:r>
            <a:br>
              <a:rPr 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with Inversion of Control Containers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648200"/>
            <a:ext cx="79248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Hassle-Free Object Composition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10497" y="5791200"/>
            <a:ext cx="7995303" cy="99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500" dirty="0" smtClean="0">
                <a:solidFill>
                  <a:schemeClr val="bg1">
                    <a:lumMod val="85000"/>
                  </a:schemeClr>
                </a:solidFill>
              </a:rPr>
              <a:t>Steve Bohlen</a:t>
            </a:r>
          </a:p>
          <a:p>
            <a:pPr algn="r"/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Senior Software Engineer</a:t>
            </a:r>
          </a:p>
          <a:p>
            <a:pPr algn="r"/>
            <a:r>
              <a:rPr lang="en-US" sz="1800" dirty="0" err="1" smtClean="0">
                <a:solidFill>
                  <a:schemeClr val="bg1">
                    <a:lumMod val="85000"/>
                  </a:schemeClr>
                </a:solidFill>
              </a:rPr>
              <a:t>SpringSource</a:t>
            </a:r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/VMware</a:t>
            </a:r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4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5791200"/>
            <a:ext cx="624860" cy="9807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52400" y="5824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sbohlen@gmail.com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http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://blog.unhandled-exceptions.com</a:t>
            </a:r>
          </a:p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@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sbohlen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much can you keep in your Head?</a:t>
            </a:r>
            <a:endParaRPr lang="en-US" dirty="0"/>
          </a:p>
        </p:txBody>
      </p:sp>
      <p:pic>
        <p:nvPicPr>
          <p:cNvPr id="1026" name="Picture 2" descr="Jugg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70" y="1851499"/>
            <a:ext cx="2190750" cy="3533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://www.marcdussault.com/blog/wp-content/uploads/2009/02/dr-marc-dussault-juggling-and-time-managem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384" y="1823392"/>
            <a:ext cx="3810000" cy="3686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http://2.bp.blogspot.com/_kWG300O9F4M/S9b4vQlEzoI/AAAAAAAABR8/JUKbpxFw9Tg/s1600/panic-button_alt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183" y="3032804"/>
            <a:ext cx="4076700" cy="3524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73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Our Application (or class, or method, etc.)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950" y="1942740"/>
            <a:ext cx="4743450" cy="41684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ounded Rectangle 4"/>
          <p:cNvSpPr/>
          <p:nvPr/>
        </p:nvSpPr>
        <p:spPr>
          <a:xfrm>
            <a:off x="4419600" y="3542940"/>
            <a:ext cx="1295400" cy="1447800"/>
          </a:xfrm>
          <a:prstGeom prst="roundRect">
            <a:avLst/>
          </a:prstGeom>
          <a:solidFill>
            <a:srgbClr val="FFC0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200400" y="2171340"/>
            <a:ext cx="1828800" cy="1295400"/>
          </a:xfrm>
          <a:prstGeom prst="roundRect">
            <a:avLst/>
          </a:prstGeom>
          <a:solidFill>
            <a:srgbClr val="FFC0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5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895600"/>
            <a:ext cx="2394553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cap="none" dirty="0" smtClean="0"/>
              <a:t>First Attempt at Decomposition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0"/>
            <a:ext cx="3441700" cy="258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505200"/>
            <a:ext cx="2787651" cy="2090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2286000"/>
            <a:ext cx="2119453" cy="2352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>
          <a:xfrm>
            <a:off x="2819400" y="3886200"/>
            <a:ext cx="21336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Components!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69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cap="none" dirty="0" smtClean="0"/>
              <a:t>Ideal Decomposition Level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520696"/>
            <a:ext cx="5791200" cy="3880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ounded Rectangle 3"/>
          <p:cNvSpPr/>
          <p:nvPr/>
        </p:nvSpPr>
        <p:spPr>
          <a:xfrm>
            <a:off x="2819400" y="3999738"/>
            <a:ext cx="21336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Units!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01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The Challenge:</a:t>
            </a:r>
            <a:br>
              <a:rPr lang="en-US" cap="none" dirty="0" smtClean="0"/>
            </a:br>
            <a:r>
              <a:rPr lang="en-US" cap="none" dirty="0" smtClean="0"/>
              <a:t>Turning this into something useful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467813"/>
            <a:ext cx="6019800" cy="400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2057400" y="2925013"/>
            <a:ext cx="21336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Decomposition carries overhead…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429000" y="4982413"/>
            <a:ext cx="32766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…of re-composition for meaningful work!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9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544013"/>
            <a:ext cx="6019800" cy="400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2544013"/>
            <a:ext cx="6096000" cy="3977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3429000" y="5058613"/>
            <a:ext cx="3276600" cy="914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…easily!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066800"/>
            <a:ext cx="8763000" cy="9144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The Goal:</a:t>
            </a:r>
            <a:br>
              <a:rPr lang="en-US" cap="none" dirty="0" smtClean="0"/>
            </a:br>
            <a:r>
              <a:rPr lang="en-US" cap="none" dirty="0" smtClean="0"/>
              <a:t>Units Assembled into Something Useful…</a:t>
            </a:r>
          </a:p>
        </p:txBody>
      </p:sp>
    </p:spTree>
    <p:extLst>
      <p:ext uri="{BB962C8B-B14F-4D97-AF65-F5344CB8AC3E}">
        <p14:creationId xmlns:p14="http://schemas.microsoft.com/office/powerpoint/2010/main" val="265060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cap="none" dirty="0" smtClean="0"/>
              <a:t>Code Demo: Refactoring for Decomposition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18180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Elbow Connector 12"/>
          <p:cNvCxnSpPr>
            <a:stCxn id="20" idx="2"/>
            <a:endCxn id="22" idx="1"/>
          </p:cNvCxnSpPr>
          <p:nvPr/>
        </p:nvCxnSpPr>
        <p:spPr>
          <a:xfrm rot="16200000" flipH="1">
            <a:off x="516148" y="4333228"/>
            <a:ext cx="2358604" cy="876300"/>
          </a:xfrm>
          <a:prstGeom prst="bentConnector2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8" idx="3"/>
            <a:endCxn id="9" idx="1"/>
          </p:cNvCxnSpPr>
          <p:nvPr/>
        </p:nvCxnSpPr>
        <p:spPr>
          <a:xfrm>
            <a:off x="3962400" y="3283680"/>
            <a:ext cx="1524000" cy="838200"/>
          </a:xfrm>
          <a:prstGeom prst="bentConnector3">
            <a:avLst>
              <a:gd name="adj1" fmla="val 27925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Elbow Connector 12"/>
          <p:cNvCxnSpPr>
            <a:stCxn id="20" idx="2"/>
            <a:endCxn id="11" idx="1"/>
          </p:cNvCxnSpPr>
          <p:nvPr/>
        </p:nvCxnSpPr>
        <p:spPr>
          <a:xfrm rot="16200000" flipH="1">
            <a:off x="935248" y="3914128"/>
            <a:ext cx="1520404" cy="876300"/>
          </a:xfrm>
          <a:prstGeom prst="bentConnector2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Elbow Connector 12"/>
          <p:cNvCxnSpPr>
            <a:stCxn id="8" idx="3"/>
            <a:endCxn id="10" idx="1"/>
          </p:cNvCxnSpPr>
          <p:nvPr/>
        </p:nvCxnSpPr>
        <p:spPr>
          <a:xfrm>
            <a:off x="3962400" y="3283680"/>
            <a:ext cx="762000" cy="1588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Elbow Connector 12"/>
          <p:cNvCxnSpPr>
            <a:stCxn id="10" idx="3"/>
            <a:endCxn id="33" idx="1"/>
          </p:cNvCxnSpPr>
          <p:nvPr/>
        </p:nvCxnSpPr>
        <p:spPr>
          <a:xfrm>
            <a:off x="7162800" y="3283680"/>
            <a:ext cx="381000" cy="1588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9" name="Elbow Connector 12"/>
          <p:cNvCxnSpPr>
            <a:stCxn id="11" idx="3"/>
            <a:endCxn id="38" idx="1"/>
          </p:cNvCxnSpPr>
          <p:nvPr/>
        </p:nvCxnSpPr>
        <p:spPr>
          <a:xfrm>
            <a:off x="3505200" y="5112480"/>
            <a:ext cx="685800" cy="1588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5" name="Elbow Connector 12"/>
          <p:cNvCxnSpPr>
            <a:stCxn id="20" idx="2"/>
            <a:endCxn id="54" idx="1"/>
          </p:cNvCxnSpPr>
          <p:nvPr/>
        </p:nvCxnSpPr>
        <p:spPr>
          <a:xfrm rot="16200000" flipH="1">
            <a:off x="1316248" y="3533128"/>
            <a:ext cx="758404" cy="876300"/>
          </a:xfrm>
          <a:prstGeom prst="bentConnector2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914400"/>
            <a:ext cx="8305800" cy="5334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Reviewing Our Dependency Graph after Decomposition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0" y="393138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724400" y="3093180"/>
            <a:ext cx="24384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ConnectionManager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133600" y="492198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DataSorter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21" name="Elbow Connector 12"/>
          <p:cNvCxnSpPr>
            <a:stCxn id="20" idx="3"/>
            <a:endCxn id="8" idx="1"/>
          </p:cNvCxnSpPr>
          <p:nvPr/>
        </p:nvCxnSpPr>
        <p:spPr>
          <a:xfrm flipV="1">
            <a:off x="2057400" y="3283680"/>
            <a:ext cx="533400" cy="3596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7543800" y="309318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191000" y="492198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2133600" y="415998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90800" y="309318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DataAccess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57200" y="2982476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Worker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133600" y="576018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DataPrinter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28" name="Elbow Connector 12"/>
          <p:cNvCxnSpPr>
            <a:endCxn id="29" idx="1"/>
          </p:cNvCxnSpPr>
          <p:nvPr/>
        </p:nvCxnSpPr>
        <p:spPr>
          <a:xfrm>
            <a:off x="3505200" y="5950680"/>
            <a:ext cx="685800" cy="1588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4191000" y="576018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5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33" grpId="0" animBg="1"/>
      <p:bldP spid="38" grpId="0" animBg="1"/>
      <p:bldP spid="54" grpId="0" animBg="1"/>
      <p:bldP spid="8" grpId="0" animBg="1"/>
      <p:bldP spid="20" grpId="0" animBg="1"/>
      <p:bldP spid="22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7620000" cy="533400"/>
          </a:xfrm>
        </p:spPr>
        <p:txBody>
          <a:bodyPr>
            <a:normAutofit fontScale="90000"/>
          </a:bodyPr>
          <a:lstStyle/>
          <a:p>
            <a:r>
              <a:rPr lang="en-US" cap="none" dirty="0" smtClean="0"/>
              <a:t>Code Demo: Refactoring to Ease (Re-)Composition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16011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Elbow Connector 12"/>
          <p:cNvCxnSpPr>
            <a:stCxn id="42" idx="3"/>
            <a:endCxn id="54" idx="1"/>
          </p:cNvCxnSpPr>
          <p:nvPr/>
        </p:nvCxnSpPr>
        <p:spPr>
          <a:xfrm>
            <a:off x="2362200" y="4099964"/>
            <a:ext cx="762000" cy="2324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4" name="Elbow Connector 12"/>
          <p:cNvCxnSpPr>
            <a:stCxn id="42" idx="3"/>
            <a:endCxn id="11" idx="1"/>
          </p:cNvCxnSpPr>
          <p:nvPr/>
        </p:nvCxnSpPr>
        <p:spPr>
          <a:xfrm>
            <a:off x="2362200" y="4099964"/>
            <a:ext cx="762000" cy="10287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Elbow Connector 12"/>
          <p:cNvCxnSpPr>
            <a:stCxn id="42" idx="3"/>
            <a:endCxn id="10" idx="1"/>
          </p:cNvCxnSpPr>
          <p:nvPr/>
        </p:nvCxnSpPr>
        <p:spPr>
          <a:xfrm>
            <a:off x="2362200" y="4099964"/>
            <a:ext cx="762000" cy="2667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914400"/>
            <a:ext cx="8077200" cy="5334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Reviewing Our Dependency Graph after </a:t>
            </a:r>
            <a:r>
              <a:rPr lang="en-US" cap="none" dirty="0" err="1" smtClean="0"/>
              <a:t>IoC</a:t>
            </a:r>
            <a:endParaRPr lang="en-US" cap="none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124200" y="4176164"/>
            <a:ext cx="24384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ConnectionManager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124200" y="4938164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DataSorter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21" name="Elbow Connector 12"/>
          <p:cNvCxnSpPr>
            <a:stCxn id="42" idx="3"/>
            <a:endCxn id="8" idx="1"/>
          </p:cNvCxnSpPr>
          <p:nvPr/>
        </p:nvCxnSpPr>
        <p:spPr>
          <a:xfrm flipV="1">
            <a:off x="2362200" y="3680864"/>
            <a:ext cx="762000" cy="419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3124200" y="6233564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24200" y="3490364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DataAccess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43" name="Elbow Connector 12"/>
          <p:cNvCxnSpPr>
            <a:stCxn id="42" idx="3"/>
            <a:endCxn id="20" idx="1"/>
          </p:cNvCxnSpPr>
          <p:nvPr/>
        </p:nvCxnSpPr>
        <p:spPr>
          <a:xfrm flipV="1">
            <a:off x="2362200" y="2652164"/>
            <a:ext cx="762000" cy="14478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124200" y="2347364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Worker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62000" y="3795164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Container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5867400" y="2575964"/>
            <a:ext cx="2895600" cy="12954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Construction Dependency Graph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257800" y="4861964"/>
            <a:ext cx="3505200" cy="1524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Functional Dependencies Remain as Before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124200" y="5623964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DataPrinter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19" name="Elbow Connector 12"/>
          <p:cNvCxnSpPr>
            <a:stCxn id="42" idx="3"/>
            <a:endCxn id="18" idx="1"/>
          </p:cNvCxnSpPr>
          <p:nvPr/>
        </p:nvCxnSpPr>
        <p:spPr>
          <a:xfrm>
            <a:off x="2362200" y="4099964"/>
            <a:ext cx="762000" cy="17145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49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4" grpId="0" animBg="1"/>
      <p:bldP spid="8" grpId="0" animBg="1"/>
      <p:bldP spid="20" grpId="0" animBg="1"/>
      <p:bldP spid="42" grpId="0" animBg="1"/>
      <p:bldP spid="68" grpId="0" animBg="1"/>
      <p:bldP spid="69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I suck?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190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(or not!)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Let me (and the world) know!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4160837"/>
            <a:ext cx="8382000" cy="1706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http://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speakerrate.com/talks/10551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4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cap="none" dirty="0" smtClean="0"/>
              <a:t>Aspect-Oriented Programming (AOP)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274084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4700" y="1010912"/>
            <a:ext cx="8219700" cy="8178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(one of) The Challenges of</a:t>
            </a:r>
            <a:br>
              <a:rPr lang="en-US" cap="none" dirty="0" smtClean="0"/>
            </a:br>
            <a:r>
              <a:rPr lang="en-US" cap="none" dirty="0" smtClean="0"/>
              <a:t>OO Software Design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4191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Not all common behaviors can be efficiently modeled by OO paradigms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Inheritance, Dependency Injection / Inversion of Control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Simple Examples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Logging, Authorization, Transactions, Exceptions</a:t>
            </a:r>
          </a:p>
          <a:p>
            <a:pPr lvl="2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…more…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We call these </a:t>
            </a:r>
            <a:r>
              <a:rPr lang="en-US" b="1" dirty="0" smtClean="0"/>
              <a:t>concerns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of our application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They are all things our objects must ‘concern’ themselves with doing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Because they </a:t>
            </a:r>
            <a:r>
              <a:rPr lang="en-US" b="1" dirty="0" smtClean="0"/>
              <a:t>cut across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many objects in our application…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…we call them </a:t>
            </a:r>
            <a:r>
              <a:rPr lang="en-US" b="1" dirty="0" smtClean="0"/>
              <a:t>cross-cutting concerns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3482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cap="none" dirty="0" smtClean="0"/>
              <a:t>Example: Logging by Inheritance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04800" y="2362200"/>
            <a:ext cx="3962400" cy="1600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>
                <a:latin typeface="Calibri" pitchFamily="34" charset="0"/>
              </a:rPr>
              <a:t>public abstract class </a:t>
            </a:r>
            <a:r>
              <a:rPr lang="en-US" dirty="0" err="1" smtClean="0">
                <a:latin typeface="Calibri" pitchFamily="34" charset="0"/>
              </a:rPr>
              <a:t>LoggingBase</a:t>
            </a:r>
            <a:endParaRPr lang="en-US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{</a:t>
            </a:r>
          </a:p>
          <a:p>
            <a:r>
              <a:rPr lang="en-US" dirty="0" smtClean="0">
                <a:latin typeface="Calibri" pitchFamily="34" charset="0"/>
              </a:rPr>
              <a:t>    protected void Log(string </a:t>
            </a:r>
            <a:r>
              <a:rPr lang="en-US" dirty="0" err="1" smtClean="0">
                <a:latin typeface="Calibri" pitchFamily="34" charset="0"/>
              </a:rPr>
              <a:t>msg</a:t>
            </a:r>
            <a:r>
              <a:rPr lang="en-US" dirty="0" smtClean="0">
                <a:latin typeface="Calibri" pitchFamily="34" charset="0"/>
              </a:rPr>
              <a:t>) {…}</a:t>
            </a:r>
          </a:p>
          <a:p>
            <a:r>
              <a:rPr lang="en-US" dirty="0" smtClean="0">
                <a:latin typeface="Calibri" pitchFamily="34" charset="0"/>
              </a:rPr>
              <a:t>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495800" y="3124200"/>
            <a:ext cx="3962400" cy="457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>
                <a:latin typeface="Calibri" pitchFamily="34" charset="0"/>
              </a:rPr>
              <a:t>Public class Service1 : </a:t>
            </a:r>
            <a:r>
              <a:rPr lang="en-US" dirty="0" err="1" smtClean="0">
                <a:latin typeface="Calibri" pitchFamily="34" charset="0"/>
              </a:rPr>
              <a:t>LoggingBase</a:t>
            </a:r>
            <a:r>
              <a:rPr lang="en-US" dirty="0" smtClean="0">
                <a:latin typeface="Calibri" pitchFamily="34" charset="0"/>
              </a:rPr>
              <a:t> {…}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495800" y="3733800"/>
            <a:ext cx="3962400" cy="457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>
                <a:latin typeface="Calibri" pitchFamily="34" charset="0"/>
              </a:rPr>
              <a:t>Public class Service2 : </a:t>
            </a:r>
            <a:r>
              <a:rPr lang="en-US" dirty="0" err="1" smtClean="0">
                <a:latin typeface="Calibri" pitchFamily="34" charset="0"/>
              </a:rPr>
              <a:t>LoggingBase</a:t>
            </a:r>
            <a:r>
              <a:rPr lang="en-US" dirty="0" smtClean="0">
                <a:latin typeface="Calibri" pitchFamily="34" charset="0"/>
              </a:rPr>
              <a:t> {…}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95800" y="4343400"/>
            <a:ext cx="3962400" cy="457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>
                <a:latin typeface="Calibri" pitchFamily="34" charset="0"/>
              </a:rPr>
              <a:t>Public class Service3 : </a:t>
            </a:r>
            <a:r>
              <a:rPr lang="en-US" dirty="0" err="1" smtClean="0">
                <a:latin typeface="Calibri" pitchFamily="34" charset="0"/>
              </a:rPr>
              <a:t>LoggingBase</a:t>
            </a:r>
            <a:r>
              <a:rPr lang="en-US" dirty="0" smtClean="0">
                <a:latin typeface="Calibri" pitchFamily="34" charset="0"/>
              </a:rPr>
              <a:t> {…}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33400" y="4495800"/>
            <a:ext cx="1524000" cy="914400"/>
          </a:xfrm>
          <a:prstGeom prst="wedgeRoundRectCallout">
            <a:avLst>
              <a:gd name="adj1" fmla="val 2877"/>
              <a:gd name="adj2" fmla="val -147177"/>
              <a:gd name="adj3" fmla="val 16667"/>
            </a:avLst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Common Abstract Base Class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495800" y="4953000"/>
            <a:ext cx="3962400" cy="457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>
                <a:latin typeface="Calibri" pitchFamily="34" charset="0"/>
              </a:rPr>
              <a:t>…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572000" y="3276600"/>
            <a:ext cx="1371600" cy="1143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Awkward! 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  <a:sym typeface="Wingdings" pitchFamily="2" charset="2"/>
              </a:rPr>
              <a:t>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248400" y="3962400"/>
            <a:ext cx="1371600" cy="1143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Rigid hierarchy! 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  <a:sym typeface="Wingdings" pitchFamily="2" charset="2"/>
              </a:rPr>
              <a:t>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286000" y="5257800"/>
            <a:ext cx="6248400" cy="1143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How do you add logging after you design your application??? 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  <a:sym typeface="Wingdings" pitchFamily="2" charset="2"/>
              </a:rPr>
              <a:t>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6629400" y="1676400"/>
            <a:ext cx="1524000" cy="914400"/>
          </a:xfrm>
          <a:prstGeom prst="wedgeRoundRectCallout">
            <a:avLst>
              <a:gd name="adj1" fmla="val -26438"/>
              <a:gd name="adj2" fmla="val 116107"/>
              <a:gd name="adj3" fmla="val 16667"/>
            </a:avLst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Inherit from Common Base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9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572000" y="2514600"/>
            <a:ext cx="3962400" cy="2362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>
                <a:latin typeface="Calibri" pitchFamily="34" charset="0"/>
              </a:rPr>
              <a:t>Public class Service1</a:t>
            </a:r>
          </a:p>
          <a:p>
            <a:r>
              <a:rPr lang="en-US" dirty="0" smtClean="0">
                <a:latin typeface="Calibri" pitchFamily="34" charset="0"/>
              </a:rPr>
              <a:t>{</a:t>
            </a:r>
          </a:p>
          <a:p>
            <a:r>
              <a:rPr lang="en-US" dirty="0" smtClean="0">
                <a:latin typeface="Calibri" pitchFamily="34" charset="0"/>
              </a:rPr>
              <a:t>    public Service1 (Logger </a:t>
            </a:r>
            <a:r>
              <a:rPr lang="en-US" dirty="0" err="1" smtClean="0">
                <a:latin typeface="Calibri" pitchFamily="34" charset="0"/>
              </a:rPr>
              <a:t>logger</a:t>
            </a:r>
            <a:r>
              <a:rPr lang="en-US" dirty="0" smtClean="0">
                <a:latin typeface="Calibri" pitchFamily="34" charset="0"/>
              </a:rPr>
              <a:t>)</a:t>
            </a:r>
          </a:p>
          <a:p>
            <a:r>
              <a:rPr lang="en-US" dirty="0" smtClean="0">
                <a:latin typeface="Calibri" pitchFamily="34" charset="0"/>
              </a:rPr>
              <a:t>    {</a:t>
            </a:r>
          </a:p>
          <a:p>
            <a:r>
              <a:rPr lang="en-US" dirty="0" smtClean="0">
                <a:latin typeface="Calibri" pitchFamily="34" charset="0"/>
              </a:rPr>
              <a:t>        _logger = logger;</a:t>
            </a:r>
          </a:p>
          <a:p>
            <a:r>
              <a:rPr lang="en-US" dirty="0" smtClean="0">
                <a:latin typeface="Calibri" pitchFamily="34" charset="0"/>
              </a:rPr>
              <a:t>    }</a:t>
            </a:r>
          </a:p>
          <a:p>
            <a:r>
              <a:rPr lang="en-US" dirty="0" smtClean="0">
                <a:latin typeface="Calibri" pitchFamily="34" charset="0"/>
              </a:rPr>
              <a:t>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Example: Logging by Dependency Injection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04800" y="2362200"/>
            <a:ext cx="3505200" cy="1600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>
                <a:latin typeface="Calibri" pitchFamily="34" charset="0"/>
              </a:rPr>
              <a:t>Public class Logger</a:t>
            </a:r>
          </a:p>
          <a:p>
            <a:r>
              <a:rPr lang="en-US" dirty="0" smtClean="0">
                <a:latin typeface="Calibri" pitchFamily="34" charset="0"/>
              </a:rPr>
              <a:t>{</a:t>
            </a:r>
          </a:p>
          <a:p>
            <a:r>
              <a:rPr lang="en-US" dirty="0" smtClean="0">
                <a:latin typeface="Calibri" pitchFamily="34" charset="0"/>
              </a:rPr>
              <a:t>    public void Log(string </a:t>
            </a:r>
            <a:r>
              <a:rPr lang="en-US" dirty="0" err="1" smtClean="0">
                <a:latin typeface="Calibri" pitchFamily="34" charset="0"/>
              </a:rPr>
              <a:t>msg</a:t>
            </a:r>
            <a:r>
              <a:rPr lang="en-US" dirty="0" smtClean="0">
                <a:latin typeface="Calibri" pitchFamily="34" charset="0"/>
              </a:rPr>
              <a:t>) {…}</a:t>
            </a:r>
          </a:p>
          <a:p>
            <a:r>
              <a:rPr lang="en-US" dirty="0" smtClean="0">
                <a:latin typeface="Calibri" pitchFamily="34" charset="0"/>
              </a:rPr>
              <a:t>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33400" y="4495800"/>
            <a:ext cx="1524000" cy="914400"/>
          </a:xfrm>
          <a:prstGeom prst="wedgeRoundRectCallout">
            <a:avLst>
              <a:gd name="adj1" fmla="val 2877"/>
              <a:gd name="adj2" fmla="val -147177"/>
              <a:gd name="adj3" fmla="val 16667"/>
            </a:avLst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Dependency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962400" y="2667000"/>
            <a:ext cx="1371600" cy="1143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Awkward! 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  <a:sym typeface="Wingdings" pitchFamily="2" charset="2"/>
              </a:rPr>
              <a:t>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562600" y="3048000"/>
            <a:ext cx="1676400" cy="1143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Inject Logger  </a:t>
            </a:r>
            <a:r>
              <a:rPr lang="en-US" b="1" i="1" dirty="0" smtClean="0">
                <a:solidFill>
                  <a:srgbClr val="FFFF00"/>
                </a:solidFill>
                <a:latin typeface="Calibri" pitchFamily="34" charset="0"/>
              </a:rPr>
              <a:t>Everywhere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!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  <a:sym typeface="Wingdings" pitchFamily="2" charset="2"/>
              </a:rPr>
              <a:t>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14600" y="5562600"/>
            <a:ext cx="6248400" cy="1143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itchFamily="34" charset="0"/>
              </a:rPr>
              <a:t>How do you add logging after you design your application??? </a:t>
            </a:r>
            <a:r>
              <a:rPr lang="en-US" b="1" dirty="0" smtClean="0">
                <a:solidFill>
                  <a:srgbClr val="FFFF00"/>
                </a:solidFill>
                <a:latin typeface="Calibri" pitchFamily="34" charset="0"/>
                <a:sym typeface="Wingdings" pitchFamily="2" charset="2"/>
              </a:rPr>
              <a:t>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6629400" y="4343400"/>
            <a:ext cx="1524000" cy="914400"/>
          </a:xfrm>
          <a:prstGeom prst="wedgeRoundRectCallout">
            <a:avLst>
              <a:gd name="adj1" fmla="val 2877"/>
              <a:gd name="adj2" fmla="val -147177"/>
              <a:gd name="adj3" fmla="val 16667"/>
            </a:avLst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Constructor Injection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7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0" grpId="0" animBg="1"/>
      <p:bldP spid="14" grpId="0" animBg="1"/>
      <p:bldP spid="15" grpId="0" animBg="1"/>
      <p:bldP spid="16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The Promise of Aspect-Oriented Programming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191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All (most) applications have these </a:t>
            </a:r>
            <a:r>
              <a:rPr lang="en-US" b="1" dirty="0" smtClean="0"/>
              <a:t>cross-cutting concerns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For fun (and because it’s a common convention) let’s call them </a:t>
            </a:r>
            <a:r>
              <a:rPr lang="en-US" b="1" dirty="0" smtClean="0"/>
              <a:t>Aspects</a:t>
            </a:r>
          </a:p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Aspects can be applied to objects in our solution using AOP tools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Broadly applied to many classes in our solution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Minimally-invasive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Non-Manual introduction of Aspects</a:t>
            </a:r>
          </a:p>
          <a:p>
            <a:pPr lvl="2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Not by literal coding (directly)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3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cap="none" dirty="0" smtClean="0"/>
              <a:t>Understanding AOP Terms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191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Cross-Cutting Concerns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the ‘problem’ we want to solve</a:t>
            </a:r>
          </a:p>
          <a:p>
            <a:pPr marL="0" indent="0">
              <a:buNone/>
            </a:pPr>
            <a:r>
              <a:rPr lang="en-US" dirty="0"/>
              <a:t>Advice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code that solves the problem</a:t>
            </a:r>
          </a:p>
          <a:p>
            <a:pPr marL="0" indent="0">
              <a:buNone/>
            </a:pPr>
            <a:r>
              <a:rPr lang="en-US" dirty="0" err="1"/>
              <a:t>Pointcut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where to apply the Advice</a:t>
            </a:r>
          </a:p>
          <a:p>
            <a:pPr marL="0" indent="0">
              <a:buNone/>
            </a:pPr>
            <a:r>
              <a:rPr lang="en-US" dirty="0"/>
              <a:t>Aspect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	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Pointcut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+ Advice = Aspect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8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7086600" cy="533400"/>
          </a:xfrm>
        </p:spPr>
        <p:txBody>
          <a:bodyPr>
            <a:normAutofit fontScale="90000"/>
          </a:bodyPr>
          <a:lstStyle/>
          <a:p>
            <a:r>
              <a:rPr lang="en-US" cap="none" dirty="0" smtClean="0"/>
              <a:t>Code Demo: </a:t>
            </a:r>
            <a:r>
              <a:rPr lang="en-US" dirty="0" smtClean="0"/>
              <a:t>Defining and Applying Aspects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90770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Elbow Connector 12"/>
          <p:cNvCxnSpPr>
            <a:stCxn id="42" idx="3"/>
            <a:endCxn id="54" idx="1"/>
          </p:cNvCxnSpPr>
          <p:nvPr/>
        </p:nvCxnSpPr>
        <p:spPr>
          <a:xfrm>
            <a:off x="2362200" y="4114800"/>
            <a:ext cx="762000" cy="2324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4" name="Elbow Connector 12"/>
          <p:cNvCxnSpPr>
            <a:stCxn id="42" idx="3"/>
            <a:endCxn id="11" idx="1"/>
          </p:cNvCxnSpPr>
          <p:nvPr/>
        </p:nvCxnSpPr>
        <p:spPr>
          <a:xfrm>
            <a:off x="2362200" y="4114800"/>
            <a:ext cx="762000" cy="10287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Elbow Connector 12"/>
          <p:cNvCxnSpPr>
            <a:stCxn id="42" idx="3"/>
            <a:endCxn id="10" idx="1"/>
          </p:cNvCxnSpPr>
          <p:nvPr/>
        </p:nvCxnSpPr>
        <p:spPr>
          <a:xfrm>
            <a:off x="2362200" y="4114800"/>
            <a:ext cx="762000" cy="2667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859780"/>
            <a:ext cx="8001000" cy="5334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Reviewing Our Dependency Graph after </a:t>
            </a:r>
            <a:r>
              <a:rPr lang="en-US" cap="none" dirty="0" err="1" smtClean="0"/>
              <a:t>IoC</a:t>
            </a:r>
            <a:endParaRPr lang="en-US" cap="none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3124200" y="4191000"/>
            <a:ext cx="24384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ConnectionManager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124200" y="495300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DataSorter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21" name="Elbow Connector 12"/>
          <p:cNvCxnSpPr>
            <a:stCxn id="42" idx="3"/>
            <a:endCxn id="8" idx="1"/>
          </p:cNvCxnSpPr>
          <p:nvPr/>
        </p:nvCxnSpPr>
        <p:spPr>
          <a:xfrm flipV="1">
            <a:off x="2362200" y="3695700"/>
            <a:ext cx="762000" cy="419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3124200" y="624840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" pitchFamily="34" charset="0"/>
              </a:rPr>
              <a:t>Logger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124200" y="350520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DataAccess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43" name="Elbow Connector 12"/>
          <p:cNvCxnSpPr>
            <a:stCxn id="42" idx="3"/>
            <a:endCxn id="20" idx="1"/>
          </p:cNvCxnSpPr>
          <p:nvPr/>
        </p:nvCxnSpPr>
        <p:spPr>
          <a:xfrm flipV="1">
            <a:off x="2362200" y="2667000"/>
            <a:ext cx="762000" cy="14478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124200" y="2362200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DoSomeWork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62000" y="3810000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Container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5867400" y="2590800"/>
            <a:ext cx="2895600" cy="12954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ysClr val="windowText" lastClr="000000"/>
                </a:solidFill>
                <a:latin typeface="Calibri" pitchFamily="34" charset="0"/>
              </a:rPr>
              <a:t>Construction Dependency Graph</a:t>
            </a:r>
            <a:endParaRPr lang="en-US" sz="240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257800" y="4876800"/>
            <a:ext cx="3505200" cy="1524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ysClr val="windowText" lastClr="000000"/>
                </a:solidFill>
                <a:latin typeface="Calibri" pitchFamily="34" charset="0"/>
              </a:rPr>
              <a:t>Functional Dependencies Remain as Before</a:t>
            </a:r>
            <a:endParaRPr lang="en-US" sz="240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124200" y="563880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DataPrinter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19" name="Elbow Connector 12"/>
          <p:cNvCxnSpPr>
            <a:stCxn id="42" idx="3"/>
            <a:endCxn id="18" idx="1"/>
          </p:cNvCxnSpPr>
          <p:nvPr/>
        </p:nvCxnSpPr>
        <p:spPr>
          <a:xfrm>
            <a:off x="2362200" y="4114800"/>
            <a:ext cx="762000" cy="17145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68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4" grpId="0" animBg="1"/>
      <p:bldP spid="8" grpId="0" animBg="1"/>
      <p:bldP spid="20" grpId="0" animBg="1"/>
      <p:bldP spid="42" grpId="0" animBg="1"/>
      <p:bldP spid="68" grpId="0" animBg="1"/>
      <p:bldP spid="69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Elbow Connector 12"/>
          <p:cNvCxnSpPr>
            <a:stCxn id="42" idx="3"/>
            <a:endCxn id="26" idx="1"/>
          </p:cNvCxnSpPr>
          <p:nvPr/>
        </p:nvCxnSpPr>
        <p:spPr>
          <a:xfrm>
            <a:off x="2362200" y="4114800"/>
            <a:ext cx="762000" cy="18669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4" name="Elbow Connector 12"/>
          <p:cNvCxnSpPr>
            <a:stCxn id="42" idx="3"/>
            <a:endCxn id="11" idx="1"/>
          </p:cNvCxnSpPr>
          <p:nvPr/>
        </p:nvCxnSpPr>
        <p:spPr>
          <a:xfrm>
            <a:off x="2362200" y="4114800"/>
            <a:ext cx="762000" cy="1181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Elbow Connector 12"/>
          <p:cNvCxnSpPr>
            <a:stCxn id="42" idx="3"/>
            <a:endCxn id="10" idx="1"/>
          </p:cNvCxnSpPr>
          <p:nvPr/>
        </p:nvCxnSpPr>
        <p:spPr>
          <a:xfrm>
            <a:off x="2362200" y="4114800"/>
            <a:ext cx="762000" cy="419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914400"/>
            <a:ext cx="8001000" cy="5334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Reviewing Our Dependency Graph after AOP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24200" y="4343400"/>
            <a:ext cx="24384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ConnectionManager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21" name="Elbow Connector 12"/>
          <p:cNvCxnSpPr>
            <a:stCxn id="42" idx="3"/>
            <a:endCxn id="8" idx="1"/>
          </p:cNvCxnSpPr>
          <p:nvPr/>
        </p:nvCxnSpPr>
        <p:spPr>
          <a:xfrm flipV="1">
            <a:off x="2362200" y="3695700"/>
            <a:ext cx="762000" cy="4191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124200" y="350520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DataAccess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43" name="Elbow Connector 12"/>
          <p:cNvCxnSpPr>
            <a:stCxn id="42" idx="3"/>
            <a:endCxn id="20" idx="1"/>
          </p:cNvCxnSpPr>
          <p:nvPr/>
        </p:nvCxnSpPr>
        <p:spPr>
          <a:xfrm flipV="1">
            <a:off x="2362200" y="2667000"/>
            <a:ext cx="762000" cy="1447800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124200" y="2362200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DoSomeWork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62000" y="3810000"/>
            <a:ext cx="1600200" cy="609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Container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18" name="Elbow Connector 12"/>
          <p:cNvCxnSpPr>
            <a:stCxn id="11" idx="3"/>
            <a:endCxn id="54" idx="1"/>
          </p:cNvCxnSpPr>
          <p:nvPr/>
        </p:nvCxnSpPr>
        <p:spPr>
          <a:xfrm>
            <a:off x="4495800" y="5295900"/>
            <a:ext cx="1905000" cy="1588"/>
          </a:xfrm>
          <a:prstGeom prst="bentConnector3">
            <a:avLst>
              <a:gd name="adj1" fmla="val 50000"/>
            </a:avLst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Elbow Connector 12"/>
          <p:cNvCxnSpPr>
            <a:stCxn id="10" idx="3"/>
            <a:endCxn id="23" idx="1"/>
          </p:cNvCxnSpPr>
          <p:nvPr/>
        </p:nvCxnSpPr>
        <p:spPr>
          <a:xfrm>
            <a:off x="5562600" y="4533900"/>
            <a:ext cx="838200" cy="1588"/>
          </a:xfrm>
          <a:prstGeom prst="bentConnector3">
            <a:avLst>
              <a:gd name="adj1" fmla="val 50000"/>
            </a:avLst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124200" y="510540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DataSorter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400800" y="434340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400800" y="510540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6400800" y="350520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31" name="Elbow Connector 12"/>
          <p:cNvCxnSpPr>
            <a:stCxn id="8" idx="3"/>
            <a:endCxn id="30" idx="1"/>
          </p:cNvCxnSpPr>
          <p:nvPr/>
        </p:nvCxnSpPr>
        <p:spPr>
          <a:xfrm>
            <a:off x="4495800" y="3695700"/>
            <a:ext cx="1905000" cy="1588"/>
          </a:xfrm>
          <a:prstGeom prst="bentConnector3">
            <a:avLst>
              <a:gd name="adj1" fmla="val 50000"/>
            </a:avLst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Elbow Connector 12"/>
          <p:cNvCxnSpPr>
            <a:stCxn id="20" idx="3"/>
            <a:endCxn id="35" idx="1"/>
          </p:cNvCxnSpPr>
          <p:nvPr/>
        </p:nvCxnSpPr>
        <p:spPr>
          <a:xfrm>
            <a:off x="4724400" y="2667000"/>
            <a:ext cx="1676400" cy="3596"/>
          </a:xfrm>
          <a:prstGeom prst="bentConnector3">
            <a:avLst>
              <a:gd name="adj1" fmla="val 50000"/>
            </a:avLst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6400800" y="2480096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124200" y="5791200"/>
            <a:ext cx="1371600" cy="3810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libri" pitchFamily="34" charset="0"/>
              </a:rPr>
              <a:t>DataPrinter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33" name="Elbow Connector 12"/>
          <p:cNvCxnSpPr>
            <a:endCxn id="36" idx="1"/>
          </p:cNvCxnSpPr>
          <p:nvPr/>
        </p:nvCxnSpPr>
        <p:spPr>
          <a:xfrm>
            <a:off x="4495800" y="5981700"/>
            <a:ext cx="1905000" cy="1588"/>
          </a:xfrm>
          <a:prstGeom prst="bentConnector3">
            <a:avLst>
              <a:gd name="adj1" fmla="val 50000"/>
            </a:avLst>
          </a:prstGeom>
          <a:ln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6400800" y="5791200"/>
            <a:ext cx="1371600" cy="381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alibri" pitchFamily="34" charset="0"/>
              </a:rPr>
              <a:t>Logger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29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20" grpId="0" animBg="1"/>
      <p:bldP spid="42" grpId="0" animBg="1"/>
      <p:bldP spid="11" grpId="0" animBg="1"/>
      <p:bldP spid="23" grpId="0" animBg="1"/>
      <p:bldP spid="54" grpId="0" animBg="1"/>
      <p:bldP spid="30" grpId="0" animBg="1"/>
      <p:bldP spid="35" grpId="0" animBg="1"/>
      <p:bldP spid="26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4700" y="990600"/>
            <a:ext cx="8067300" cy="81788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cap="none" dirty="0" smtClean="0"/>
              <a:t>Understanding </a:t>
            </a:r>
            <a:r>
              <a:rPr lang="en-US" dirty="0" smtClean="0"/>
              <a:t>the </a:t>
            </a:r>
            <a:r>
              <a:rPr lang="en-US" cap="none" dirty="0" smtClean="0"/>
              <a:t>Mechanics of AOP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353236" y="2430508"/>
            <a:ext cx="1340528" cy="122511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Advised Type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7559337" y="2448264"/>
            <a:ext cx="1340528" cy="122511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Advice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 rot="10800000">
            <a:off x="6835804" y="2874391"/>
            <a:ext cx="634755" cy="390617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Predefined Process 8"/>
          <p:cNvSpPr/>
          <p:nvPr/>
        </p:nvSpPr>
        <p:spPr>
          <a:xfrm>
            <a:off x="417251" y="3193989"/>
            <a:ext cx="1322773" cy="736846"/>
          </a:xfrm>
          <a:prstGeom prst="flowChartPredefined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Your Code</a:t>
            </a:r>
            <a:endParaRPr lang="en-US" dirty="0"/>
          </a:p>
        </p:txBody>
      </p:sp>
      <p:sp>
        <p:nvSpPr>
          <p:cNvPr id="10" name="Bent-Up Arrow 9"/>
          <p:cNvSpPr/>
          <p:nvPr/>
        </p:nvSpPr>
        <p:spPr>
          <a:xfrm rot="5400000">
            <a:off x="1036466" y="3990760"/>
            <a:ext cx="1686760" cy="1779973"/>
          </a:xfrm>
          <a:prstGeom prst="bentUpArrow">
            <a:avLst>
              <a:gd name="adj1" fmla="val 11842"/>
              <a:gd name="adj2" fmla="val 13303"/>
              <a:gd name="adj3" fmla="val 2236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362113" y="4605536"/>
            <a:ext cx="1340528" cy="122511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Type with Advice Applied</a:t>
            </a:r>
            <a:endParaRPr lang="en-US" dirty="0"/>
          </a:p>
        </p:txBody>
      </p:sp>
      <p:sp>
        <p:nvSpPr>
          <p:cNvPr id="11" name="Down Arrow 10"/>
          <p:cNvSpPr/>
          <p:nvPr/>
        </p:nvSpPr>
        <p:spPr>
          <a:xfrm>
            <a:off x="5823751" y="3762159"/>
            <a:ext cx="346231" cy="772358"/>
          </a:xfrm>
          <a:prstGeom prst="downArrow">
            <a:avLst>
              <a:gd name="adj1" fmla="val 50000"/>
              <a:gd name="adj2" fmla="val 67241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0800000">
            <a:off x="4554243" y="5076053"/>
            <a:ext cx="616999" cy="45719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2205897788"/>
              </p:ext>
            </p:extLst>
          </p:nvPr>
        </p:nvGraphicFramePr>
        <p:xfrm>
          <a:off x="2209803" y="4534517"/>
          <a:ext cx="2570823" cy="1713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151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2057400"/>
            <a:ext cx="8382000" cy="4068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…and why should you care?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Steve Bohlen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Read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Books +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Software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v</a:t>
            </a:r>
            <a:r>
              <a:rPr lang="en-US" sz="3200" baseline="0" dirty="0" smtClean="0">
                <a:solidFill>
                  <a:schemeClr val="bg1">
                    <a:lumMod val="85000"/>
                  </a:schemeClr>
                </a:solidFill>
              </a:rPr>
              <a:t>s.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 “Read Software + Write Books”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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Blog, 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Screencast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, Speak, Share, Learn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81200"/>
            <a:ext cx="6019800" cy="400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cap="none" dirty="0" smtClean="0"/>
              <a:t>Thinking About Re-Assembly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981200"/>
            <a:ext cx="6096000" cy="3977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3429000" y="4495800"/>
            <a:ext cx="32766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latin typeface="Calibri" pitchFamily="34" charset="0"/>
              </a:rPr>
              <a:t>Presto!</a:t>
            </a:r>
            <a:endParaRPr lang="en-US" sz="5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42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Injection Frameworks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>
                <a:solidFill>
                  <a:srgbClr val="FFC000"/>
                </a:solidFill>
              </a:rPr>
              <a:t>StructureMap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b="1" dirty="0" smtClean="0">
                <a:solidFill>
                  <a:srgbClr val="00B050"/>
                </a:solidFill>
              </a:rPr>
              <a:t>Spring.NET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Castle Windsor</a:t>
            </a:r>
          </a:p>
          <a:p>
            <a:r>
              <a:rPr lang="en-US" dirty="0" err="1" smtClean="0">
                <a:solidFill>
                  <a:srgbClr val="FFC000"/>
                </a:solidFill>
              </a:rPr>
              <a:t>NInject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err="1" smtClean="0">
                <a:solidFill>
                  <a:srgbClr val="FFC000"/>
                </a:solidFill>
              </a:rPr>
              <a:t>Funq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Unity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More…</a:t>
            </a:r>
          </a:p>
        </p:txBody>
      </p:sp>
    </p:spTree>
    <p:extLst>
      <p:ext uri="{BB962C8B-B14F-4D97-AF65-F5344CB8AC3E}">
        <p14:creationId xmlns:p14="http://schemas.microsoft.com/office/powerpoint/2010/main" val="183340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86868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fini</a:t>
            </a:r>
            <a:endParaRPr lang="en-US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4343400"/>
            <a:ext cx="83820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http://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speakerrate.com/talks/10551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10497" y="5791200"/>
            <a:ext cx="7995303" cy="99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500" dirty="0" smtClean="0">
                <a:solidFill>
                  <a:schemeClr val="bg1">
                    <a:lumMod val="85000"/>
                  </a:schemeClr>
                </a:solidFill>
              </a:rPr>
              <a:t>Steve Bohlen</a:t>
            </a:r>
          </a:p>
          <a:p>
            <a:pPr algn="r"/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Senior Software Engineer</a:t>
            </a:r>
          </a:p>
          <a:p>
            <a:pPr algn="r"/>
            <a:r>
              <a:rPr lang="en-US" sz="1800" dirty="0" err="1" smtClean="0">
                <a:solidFill>
                  <a:schemeClr val="bg1">
                    <a:lumMod val="85000"/>
                  </a:schemeClr>
                </a:solidFill>
              </a:rPr>
              <a:t>SpringSource</a:t>
            </a:r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/VMware</a:t>
            </a:r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Picture 8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5791200"/>
            <a:ext cx="624860" cy="9807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152400" y="5824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sbohlen@gmail.com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http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://blog.unhandled-exceptions.com</a:t>
            </a:r>
          </a:p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@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sbohlen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Steve Bohlen</a:t>
            </a:r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57200" y="1806544"/>
            <a:ext cx="8229600" cy="489905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Nearly 20 years developing software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LISP, Delphi, C/C++, VB, VB.NET, , Ruby, C#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Senior Engineer </a:t>
            </a:r>
            <a:r>
              <a:rPr lang="en-US" sz="3000" dirty="0" err="1" smtClean="0">
                <a:solidFill>
                  <a:schemeClr val="bg1"/>
                </a:solidFill>
              </a:rPr>
              <a:t>Springsource</a:t>
            </a:r>
            <a:r>
              <a:rPr lang="en-US" sz="3000" dirty="0" smtClean="0">
                <a:solidFill>
                  <a:schemeClr val="bg1"/>
                </a:solidFill>
              </a:rPr>
              <a:t>/VMware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Co-Founder, NYC 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Alt.Net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User Group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http://nyalt.net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Co-Organizer, </a:t>
            </a:r>
            <a:r>
              <a:rPr lang="en-US" sz="3000" dirty="0">
                <a:solidFill>
                  <a:schemeClr val="bg1"/>
                </a:solidFill>
              </a:rPr>
              <a:t>NYC </a:t>
            </a:r>
            <a:r>
              <a:rPr lang="en-US" sz="3000" dirty="0" smtClean="0">
                <a:solidFill>
                  <a:schemeClr val="bg1"/>
                </a:solidFill>
              </a:rPr>
              <a:t>DDD </a:t>
            </a:r>
            <a:r>
              <a:rPr lang="en-US" sz="3000" dirty="0">
                <a:solidFill>
                  <a:schemeClr val="bg1"/>
                </a:solidFill>
              </a:rPr>
              <a:t>User </a:t>
            </a:r>
            <a:r>
              <a:rPr lang="en-US" sz="3000" dirty="0" smtClean="0">
                <a:solidFill>
                  <a:schemeClr val="bg1"/>
                </a:solidFill>
              </a:rPr>
              <a:t>Group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http://dddnyc.org</a:t>
            </a:r>
            <a:endParaRPr lang="en-US" sz="3000" dirty="0">
              <a:solidFill>
                <a:srgbClr val="FFC000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Contributor: various OSS projects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NHibernate</a:t>
            </a:r>
            <a:r>
              <a:rPr lang="en-US" sz="3000" dirty="0" smtClean="0">
                <a:solidFill>
                  <a:schemeClr val="bg1"/>
                </a:solidFill>
              </a:rPr>
              <a:t> http://www.nhforge.org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NDbUnit</a:t>
            </a:r>
            <a:r>
              <a:rPr lang="en-US" sz="3000" dirty="0" smtClean="0">
                <a:solidFill>
                  <a:schemeClr val="bg1"/>
                </a:solidFill>
              </a:rPr>
              <a:t> http://www.googlecode.com/ndbunit</a:t>
            </a:r>
            <a:endParaRPr lang="en-US" sz="3000" dirty="0">
              <a:solidFill>
                <a:schemeClr val="bg1"/>
              </a:solidFill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Spring.NET</a:t>
            </a:r>
            <a:r>
              <a:rPr lang="en-US" sz="3000" dirty="0" smtClean="0">
                <a:solidFill>
                  <a:schemeClr val="bg1"/>
                </a:solidFill>
              </a:rPr>
              <a:t> http</a:t>
            </a:r>
            <a:r>
              <a:rPr lang="en-US" sz="3000" dirty="0">
                <a:solidFill>
                  <a:schemeClr val="bg1"/>
                </a:solidFill>
              </a:rPr>
              <a:t>://</a:t>
            </a:r>
            <a:r>
              <a:rPr lang="en-US" sz="3000" dirty="0" smtClean="0">
                <a:solidFill>
                  <a:schemeClr val="bg1"/>
                </a:solidFill>
              </a:rPr>
              <a:t>www.springframework.net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blog: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</a:t>
            </a:r>
            <a:r>
              <a:rPr lang="en-US" sz="3000" dirty="0">
                <a:solidFill>
                  <a:srgbClr val="FFC000"/>
                </a:solidFill>
              </a:rPr>
              <a:t>blog.unhandled-exceptions.com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e-mail: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sbohlen@gmail.com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twitter: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Membership: </a:t>
            </a:r>
            <a:r>
              <a:rPr lang="en-US" sz="3000" dirty="0">
                <a:solidFill>
                  <a:srgbClr val="FFC000"/>
                </a:solidFill>
              </a:rPr>
              <a:t>ASP Insiders, C# Insiders, </a:t>
            </a:r>
            <a:r>
              <a:rPr lang="en-US" sz="3000" dirty="0" err="1">
                <a:solidFill>
                  <a:srgbClr val="FFC000"/>
                </a:solidFill>
              </a:rPr>
              <a:t>Telerik</a:t>
            </a:r>
            <a:r>
              <a:rPr lang="en-US" sz="3000" dirty="0">
                <a:solidFill>
                  <a:srgbClr val="FFC000"/>
                </a:solidFill>
              </a:rPr>
              <a:t> Insiders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altnetnewyorklogo.png"/>
          <p:cNvPicPr>
            <a:picLocks noChangeAspect="1"/>
          </p:cNvPicPr>
          <p:nvPr/>
        </p:nvPicPr>
        <p:blipFill>
          <a:blip cstate="print"/>
          <a:stretch>
            <a:fillRect/>
          </a:stretch>
        </p:blipFill>
        <p:spPr>
          <a:xfrm>
            <a:off x="7067004" y="2049980"/>
            <a:ext cx="1695996" cy="1238077"/>
          </a:xfrm>
          <a:prstGeom prst="rect">
            <a:avLst/>
          </a:prstGeom>
        </p:spPr>
      </p:pic>
      <p:pic>
        <p:nvPicPr>
          <p:cNvPr id="7" name="Picture 6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469" y="5245438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60" y="3489375"/>
            <a:ext cx="1841683" cy="971550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51" y="1330294"/>
            <a:ext cx="2286000" cy="47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80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28875" y="4038600"/>
            <a:ext cx="4429125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1752600"/>
            <a:ext cx="2469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I am </a:t>
            </a:r>
            <a:r>
              <a:rPr lang="en-US" sz="4000" dirty="0" smtClean="0">
                <a:solidFill>
                  <a:srgbClr val="FFC000"/>
                </a:solidFill>
              </a:rPr>
              <a:t>NOT</a:t>
            </a:r>
            <a:r>
              <a:rPr lang="en-US" sz="4000" dirty="0" smtClean="0">
                <a:solidFill>
                  <a:schemeClr val="bg1"/>
                </a:solidFill>
              </a:rPr>
              <a:t> a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0600" y="4237108"/>
            <a:ext cx="2594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employee…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" y="5334000"/>
            <a:ext cx="74612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…but I play one at user groups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				and conferences!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5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1828800"/>
            <a:ext cx="306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ASP.NET AJAX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410200"/>
            <a:ext cx="2715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Silverlight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2600" y="2133600"/>
            <a:ext cx="3322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Windows Phone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7618" y="5037443"/>
            <a:ext cx="2782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Winforms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2536860"/>
            <a:ext cx="2224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WPF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4548560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Reporting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9600" y="1295400"/>
            <a:ext cx="251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OpenAccess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ORM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644" y="5867400"/>
            <a:ext cx="1692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JustCode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0" y="4733226"/>
            <a:ext cx="1730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JustMock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5847" y="6079190"/>
            <a:ext cx="3485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Extensions for ASP.NET MVC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441" y="1111321"/>
            <a:ext cx="1968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Test Studio Express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566" y="2711570"/>
            <a:ext cx="185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TeamPulse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386" y="6324600"/>
            <a:ext cx="1875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Test Studio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1433" y="3429000"/>
            <a:ext cx="148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Sitefinity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CMS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336177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JustDecompile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6352" y="3549135"/>
            <a:ext cx="218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C#/VB.NET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51081" y="2511770"/>
            <a:ext cx="2468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ASPX to Razor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0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estion-mark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1371600"/>
            <a:ext cx="3638550" cy="4851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5250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447800"/>
            <a:ext cx="3943350" cy="525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&quot;No&quot; Symbol 4"/>
          <p:cNvSpPr/>
          <p:nvPr/>
        </p:nvSpPr>
        <p:spPr>
          <a:xfrm>
            <a:off x="1371600" y="1066800"/>
            <a:ext cx="6096000" cy="5791200"/>
          </a:xfrm>
          <a:prstGeom prst="noSmoking">
            <a:avLst>
              <a:gd name="adj" fmla="val 3127"/>
            </a:avLst>
          </a:prstGeom>
          <a:solidFill>
            <a:srgbClr val="FF0000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53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6096000" cy="4114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9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6218</TotalTime>
  <Words>653</Words>
  <Application>Microsoft Office PowerPoint</Application>
  <PresentationFormat>On-screen Show (4:3)</PresentationFormat>
  <Paragraphs>203</Paragraphs>
  <Slides>32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Taming Dependency Chaos with Inversion of Control Containers</vt:lpstr>
      <vt:lpstr>Do I suck?</vt:lpstr>
      <vt:lpstr>Who am I?</vt:lpstr>
      <vt:lpstr>Steve Bohlen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much can you keep in your Head?</vt:lpstr>
      <vt:lpstr>Our Application (or class, or method, etc.)</vt:lpstr>
      <vt:lpstr>First Attempt at Decomposition</vt:lpstr>
      <vt:lpstr>Ideal Decomposition Level</vt:lpstr>
      <vt:lpstr>The Challenge: Turning this into something useful</vt:lpstr>
      <vt:lpstr>The Goal: Units Assembled into Something Useful…</vt:lpstr>
      <vt:lpstr>Code Demo: Refactoring for Decomposition</vt:lpstr>
      <vt:lpstr>Reviewing Our Dependency Graph after Decomposition</vt:lpstr>
      <vt:lpstr>Code Demo: Refactoring to Ease (Re-)Composition</vt:lpstr>
      <vt:lpstr>Reviewing Our Dependency Graph after IoC</vt:lpstr>
      <vt:lpstr>Aspect-Oriented Programming (AOP)</vt:lpstr>
      <vt:lpstr>(one of) The Challenges of OO Software Design</vt:lpstr>
      <vt:lpstr>Example: Logging by Inheritance</vt:lpstr>
      <vt:lpstr>Example: Logging by Dependency Injection</vt:lpstr>
      <vt:lpstr>The Promise of Aspect-Oriented Programming</vt:lpstr>
      <vt:lpstr>Understanding AOP Terms</vt:lpstr>
      <vt:lpstr>Code Demo: Defining and Applying Aspects</vt:lpstr>
      <vt:lpstr>Reviewing Our Dependency Graph after IoC</vt:lpstr>
      <vt:lpstr>Reviewing Our Dependency Graph after AOP</vt:lpstr>
      <vt:lpstr>Understanding the Mechanics of AOP</vt:lpstr>
      <vt:lpstr>Thinking About Re-Assembly</vt:lpstr>
      <vt:lpstr>Dependency Injection Frameworks</vt:lpstr>
      <vt:lpstr>fini</vt:lpstr>
    </vt:vector>
  </TitlesOfParts>
  <Company>Microdesk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Bohlen (sbohlen@hotmail.com)</dc:creator>
  <cp:lastModifiedBy>Steve Bohlen</cp:lastModifiedBy>
  <cp:revision>342</cp:revision>
  <dcterms:created xsi:type="dcterms:W3CDTF">2008-09-22T00:48:41Z</dcterms:created>
  <dcterms:modified xsi:type="dcterms:W3CDTF">2012-05-12T13:31:19Z</dcterms:modified>
</cp:coreProperties>
</file>