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2" r:id="rId3"/>
    <p:sldId id="276" r:id="rId4"/>
    <p:sldId id="316" r:id="rId5"/>
    <p:sldId id="356" r:id="rId6"/>
    <p:sldId id="359" r:id="rId7"/>
    <p:sldId id="291" r:id="rId8"/>
    <p:sldId id="360" r:id="rId9"/>
    <p:sldId id="347" r:id="rId10"/>
    <p:sldId id="367" r:id="rId11"/>
    <p:sldId id="368" r:id="rId12"/>
    <p:sldId id="369" r:id="rId13"/>
    <p:sldId id="370" r:id="rId14"/>
    <p:sldId id="372" r:id="rId15"/>
    <p:sldId id="373" r:id="rId16"/>
    <p:sldId id="374" r:id="rId17"/>
    <p:sldId id="375" r:id="rId18"/>
    <p:sldId id="376" r:id="rId19"/>
    <p:sldId id="362" r:id="rId20"/>
    <p:sldId id="381" r:id="rId21"/>
    <p:sldId id="377" r:id="rId22"/>
    <p:sldId id="396" r:id="rId23"/>
    <p:sldId id="378" r:id="rId24"/>
    <p:sldId id="379" r:id="rId25"/>
    <p:sldId id="380" r:id="rId26"/>
    <p:sldId id="363" r:id="rId27"/>
    <p:sldId id="382" r:id="rId28"/>
    <p:sldId id="393" r:id="rId29"/>
    <p:sldId id="383" r:id="rId30"/>
    <p:sldId id="384" r:id="rId31"/>
    <p:sldId id="385" r:id="rId32"/>
    <p:sldId id="386" r:id="rId33"/>
    <p:sldId id="391" r:id="rId34"/>
    <p:sldId id="394" r:id="rId35"/>
    <p:sldId id="387" r:id="rId36"/>
    <p:sldId id="388" r:id="rId37"/>
    <p:sldId id="389" r:id="rId38"/>
    <p:sldId id="390" r:id="rId39"/>
    <p:sldId id="395" r:id="rId40"/>
    <p:sldId id="361" r:id="rId41"/>
    <p:sldId id="398" r:id="rId42"/>
    <p:sldId id="399" r:id="rId43"/>
    <p:sldId id="400" r:id="rId44"/>
    <p:sldId id="355" r:id="rId45"/>
    <p:sldId id="401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89" autoAdjust="0"/>
    <p:restoredTop sz="94743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533400" y="1219200"/>
            <a:ext cx="3733800" cy="1981200"/>
            <a:chOff x="533400" y="1219200"/>
            <a:chExt cx="3733800" cy="1981200"/>
          </a:xfrm>
        </p:grpSpPr>
        <p:sp>
          <p:nvSpPr>
            <p:cNvPr id="8" name="Rectangle 7"/>
            <p:cNvSpPr/>
            <p:nvPr userDrawn="1"/>
          </p:nvSpPr>
          <p:spPr>
            <a:xfrm>
              <a:off x="533400" y="1219200"/>
              <a:ext cx="3733800" cy="1981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Phillydotnet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762000" y="1371600"/>
              <a:ext cx="2899735" cy="165123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 userDrawn="1"/>
        </p:nvSpPr>
        <p:spPr>
          <a:xfrm>
            <a:off x="4419600" y="1545579"/>
            <a:ext cx="4114800" cy="13500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ardvark" pitchFamily="34" charset="0"/>
              </a:rPr>
              <a:t>Code Camp 2012.1</a:t>
            </a:r>
            <a:endParaRPr lang="en-US" sz="4000" dirty="0">
              <a:solidFill>
                <a:schemeClr val="bg1"/>
              </a:solidFill>
              <a:latin typeface="Aardvar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6999"/>
            <a:ext cx="4040188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1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6999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15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3008313" cy="3992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81000"/>
            <a:ext cx="9144000" cy="53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Philly Code Camp</a:t>
            </a:r>
            <a:r>
              <a:rPr lang="en-US" baseline="0" dirty="0" smtClean="0">
                <a:solidFill>
                  <a:schemeClr val="tx1"/>
                </a:solidFill>
              </a:rPr>
              <a:t> | 2012.1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CC184-CBE3-4F29-A273-6F4E5CFA4DFC}" type="datetimeFigureOut">
              <a:rPr lang="en-US" smtClean="0"/>
              <a:pPr/>
              <a:t>5/12/2012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Phillydotnet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696200" y="414219"/>
            <a:ext cx="878368" cy="5001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76600"/>
            <a:ext cx="7772400" cy="1470025"/>
          </a:xfrm>
        </p:spPr>
        <p:txBody>
          <a:bodyPr/>
          <a:lstStyle/>
          <a:p>
            <a:r>
              <a:rPr lang="en-US" dirty="0" smtClean="0"/>
              <a:t>Demystifying</a:t>
            </a:r>
            <a:br>
              <a:rPr lang="en-US" dirty="0" smtClean="0"/>
            </a:br>
            <a:r>
              <a:rPr lang="en-US" dirty="0" smtClean="0"/>
              <a:t>Aspect-Oriented Programming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648200"/>
            <a:ext cx="79248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Help! You’ve got your Aspects in my Objects!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10497" y="5791200"/>
            <a:ext cx="7995303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500" dirty="0" smtClean="0">
                <a:solidFill>
                  <a:schemeClr val="bg1">
                    <a:lumMod val="85000"/>
                  </a:schemeClr>
                </a:solidFill>
              </a:rPr>
              <a:t>Steve Bohlen</a:t>
            </a:r>
          </a:p>
          <a:p>
            <a:pPr algn="r"/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Senior Software Engineer</a:t>
            </a:r>
          </a:p>
          <a:p>
            <a:pPr algn="r"/>
            <a:r>
              <a:rPr lang="en-US" sz="1800" dirty="0" err="1" smtClean="0">
                <a:solidFill>
                  <a:schemeClr val="bg1">
                    <a:lumMod val="85000"/>
                  </a:schemeClr>
                </a:solidFill>
              </a:rPr>
              <a:t>SpringSource</a:t>
            </a:r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/VMware</a:t>
            </a:r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4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5791200"/>
            <a:ext cx="624860" cy="9807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52400" y="58248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sbohlen@gmail.com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http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://blog.unhandled-exceptions.com</a:t>
            </a:r>
          </a:p>
          <a:p>
            <a:pPr lvl="0">
              <a:spcBef>
                <a:spcPct val="0"/>
              </a:spcBef>
              <a:defRPr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@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</a:rPr>
              <a:t>sbohlen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problem does AOP address?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the following non-functional requirements…</a:t>
            </a:r>
          </a:p>
          <a:p>
            <a:pPr lvl="1"/>
            <a:r>
              <a:rPr lang="en-US" dirty="0" smtClean="0"/>
              <a:t>The service layer</a:t>
            </a:r>
            <a:r>
              <a:rPr lang="en-GB" dirty="0" smtClean="0"/>
              <a:t> should be transactional</a:t>
            </a:r>
          </a:p>
          <a:p>
            <a:pPr lvl="1"/>
            <a:r>
              <a:rPr lang="en-US" dirty="0" smtClean="0"/>
              <a:t>A business service</a:t>
            </a:r>
            <a:r>
              <a:rPr lang="en-GB" dirty="0" smtClean="0"/>
              <a:t> that fails with a particular exception failure should be retried </a:t>
            </a:r>
          </a:p>
          <a:p>
            <a:pPr lvl="1"/>
            <a:r>
              <a:rPr lang="en-US" dirty="0" smtClean="0"/>
              <a:t>Secure every business method invocation</a:t>
            </a:r>
          </a:p>
          <a:p>
            <a:r>
              <a:rPr lang="en-US" dirty="0" smtClean="0"/>
              <a:t>How would you implement this?</a:t>
            </a:r>
          </a:p>
        </p:txBody>
      </p:sp>
    </p:spTree>
    <p:extLst>
      <p:ext uri="{BB962C8B-B14F-4D97-AF65-F5344CB8AC3E}">
        <p14:creationId xmlns:p14="http://schemas.microsoft.com/office/powerpoint/2010/main" val="122163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traditional way…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8077200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public class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RewardNetworkImpl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: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IRewardNetwork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public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RewardConfirmation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RewardAccountFor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(Dining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dining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if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(!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HasPermission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SecurityContext.GetPrincipal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    throw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new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AccessDeniedException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defRPr/>
            </a:pPr>
            <a:endParaRPr lang="en-US" sz="1600" dirty="0">
              <a:latin typeface="Consolas" pitchFamily="49" charset="0"/>
              <a:cs typeface="Consolas" pitchFamily="49" charset="0"/>
            </a:endParaRP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Account a = </a:t>
            </a:r>
            <a:r>
              <a:rPr lang="en-US" sz="1600" dirty="0" err="1">
                <a:solidFill>
                  <a:srgbClr val="0000C0"/>
                </a:solidFill>
                <a:latin typeface="Consolas" pitchFamily="49" charset="0"/>
                <a:cs typeface="Consolas" pitchFamily="49" charset="0"/>
              </a:rPr>
              <a:t>accountRepository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.FindByCreditCard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(…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Restaurant r = </a:t>
            </a:r>
            <a:r>
              <a:rPr lang="en-US" sz="1600" dirty="0" err="1">
                <a:solidFill>
                  <a:srgbClr val="0000C0"/>
                </a:solidFill>
                <a:latin typeface="Consolas" pitchFamily="49" charset="0"/>
                <a:cs typeface="Consolas" pitchFamily="49" charset="0"/>
              </a:rPr>
              <a:t>restaurantRepository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.FindByMerchantNumber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(…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MonetaryAmount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amt =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r.CalculateBenefitFor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(account, dining);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…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943601" y="3048000"/>
            <a:ext cx="2438400" cy="609600"/>
            <a:chOff x="3744" y="1920"/>
            <a:chExt cx="1867" cy="384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888" y="1968"/>
              <a:ext cx="1723" cy="294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eaLnBrk="1" hangingPunct="1"/>
              <a:r>
                <a:rPr lang="en-GB" dirty="0">
                  <a:latin typeface="Arial" pitchFamily="34" charset="0"/>
                </a:rPr>
                <a:t>Mixing of concerns</a:t>
              </a:r>
              <a:endParaRPr lang="en-US" dirty="0">
                <a:latin typeface="Arial" pitchFamily="34" charset="0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H="1" flipV="1">
              <a:off x="3744" y="1920"/>
              <a:ext cx="144" cy="14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H="1">
              <a:off x="3744" y="2160"/>
              <a:ext cx="144" cy="14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762000" y="5791200"/>
            <a:ext cx="822960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Symptom: Code Tangling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87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 elsewhere…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09600" y="1828800"/>
            <a:ext cx="739140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public class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AccountManager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: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IAccountManager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public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Account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GetAccountForEditing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(long id)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if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(!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HasPermission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SecurityContext.GetPrincipal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    throw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new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AccessDeniedException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}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…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09600" y="3759875"/>
            <a:ext cx="7467600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public class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MerchantReportingService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: </a:t>
            </a:r>
            <a:r>
              <a:rPr lang="en-US" sz="1600" dirty="0" err="1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I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MerchantReportingService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public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List&lt;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DiningSummary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&gt;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FindDinings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(String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merchantNumber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, 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                                                             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TimeSpan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interval)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if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(!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HasPermission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SecurityContext.GetPrincipal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()) {</a:t>
            </a:r>
          </a:p>
          <a:p>
            <a:pPr>
              <a:defRPr/>
            </a:pP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            throw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>
                <a:solidFill>
                  <a:srgbClr val="7F0055"/>
                </a:solidFill>
                <a:latin typeface="Consolas" pitchFamily="49" charset="0"/>
                <a:cs typeface="Consolas" pitchFamily="49" charset="0"/>
              </a:rPr>
              <a:t>new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>
                <a:latin typeface="Consolas" pitchFamily="49" charset="0"/>
                <a:cs typeface="Consolas" pitchFamily="49" charset="0"/>
              </a:rPr>
              <a:t>AccessDeniedException</a:t>
            </a:r>
            <a:r>
              <a:rPr lang="en-US" sz="1600" dirty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}</a:t>
            </a:r>
          </a:p>
          <a:p>
            <a:pPr>
              <a:defRPr/>
            </a:pPr>
            <a:r>
              <a:rPr lang="en-US" sz="1600" dirty="0">
                <a:latin typeface="Consolas" pitchFamily="49" charset="0"/>
                <a:cs typeface="Consolas" pitchFamily="49" charset="0"/>
              </a:rPr>
              <a:t>        …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5334001" y="2972475"/>
            <a:ext cx="2392363" cy="1905000"/>
            <a:chOff x="3360" y="1928"/>
            <a:chExt cx="1507" cy="1200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 flipH="1" flipV="1">
              <a:off x="3360" y="1928"/>
              <a:ext cx="672" cy="192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4032" y="2039"/>
              <a:ext cx="835" cy="233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eaLnBrk="1" hangingPunct="1"/>
              <a:r>
                <a:rPr lang="en-GB" dirty="0" smtClean="0">
                  <a:latin typeface="Arial" pitchFamily="34" charset="0"/>
                </a:rPr>
                <a:t>Duplication</a:t>
              </a:r>
              <a:endParaRPr lang="en-US" dirty="0">
                <a:latin typeface="Arial" pitchFamily="34" charset="0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H="1">
              <a:off x="4176" y="2264"/>
              <a:ext cx="336" cy="86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762000" y="6096000"/>
            <a:ext cx="8229600" cy="609600"/>
          </a:xfrm>
        </p:spPr>
        <p:txBody>
          <a:bodyPr>
            <a:normAutofit/>
          </a:bodyPr>
          <a:lstStyle/>
          <a:p>
            <a:r>
              <a:rPr lang="en-US" dirty="0" smtClean="0"/>
              <a:t>Symptom: Code Scattering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5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Cross Cutting Concerns?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2133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Generic functionality that is needed in many places in your application</a:t>
            </a:r>
          </a:p>
          <a:p>
            <a:r>
              <a:rPr lang="en-US" dirty="0" smtClean="0"/>
              <a:t>Functionality can’t be encapsulated inside an OO hierarchy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95400" y="4267200"/>
          <a:ext cx="6096000" cy="148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Logging and Tracing</a:t>
                      </a:r>
                      <a:endParaRPr lang="en-US" dirty="0" smtClean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Transaction Management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Caching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Error</a:t>
                      </a:r>
                      <a:r>
                        <a:rPr lang="en-US" baseline="0" dirty="0" smtClean="0"/>
                        <a:t> handling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Performance</a:t>
                      </a:r>
                      <a:r>
                        <a:rPr lang="en-US" baseline="0" dirty="0" smtClean="0"/>
                        <a:t> Monitoring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Validation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Custom business rules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9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Many requirements are expressed in this vocabulary:</a:t>
            </a:r>
          </a:p>
          <a:p>
            <a:pPr lvl="1"/>
            <a:r>
              <a:rPr lang="en-US" dirty="0" smtClean="0">
                <a:latin typeface="+mj-lt"/>
              </a:rPr>
              <a:t>Perform a role-based security check before every business service invocation method</a:t>
            </a:r>
          </a:p>
          <a:p>
            <a:pPr lvl="1"/>
            <a:r>
              <a:rPr lang="en-US" dirty="0" smtClean="0">
                <a:latin typeface="+mj-lt"/>
              </a:rPr>
              <a:t>Always invoke a view component on owning thread</a:t>
            </a:r>
          </a:p>
          <a:p>
            <a:pPr lvl="1"/>
            <a:endParaRPr lang="en-US" b="1" dirty="0" smtClean="0">
              <a:solidFill>
                <a:schemeClr val="tx2"/>
              </a:solidFill>
              <a:latin typeface="+mj-lt"/>
            </a:endParaRPr>
          </a:p>
          <a:p>
            <a:pPr lvl="1">
              <a:buNone/>
            </a:pPr>
            <a:endParaRPr lang="en-US" b="1" dirty="0" smtClean="0">
              <a:solidFill>
                <a:schemeClr val="tx2"/>
              </a:solidFill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7391400" y="3124200"/>
            <a:ext cx="1219201" cy="533400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 flipV="1">
            <a:off x="2209800" y="4572000"/>
            <a:ext cx="838200" cy="121920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19200" y="5715000"/>
            <a:ext cx="70866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500" dirty="0">
                <a:solidFill>
                  <a:srgbClr val="FFC000"/>
                </a:solidFill>
                <a:latin typeface="+mj-lt"/>
              </a:rPr>
              <a:t>A sign this requirement is a </a:t>
            </a:r>
            <a:r>
              <a:rPr lang="en-US" sz="2500" b="1" dirty="0">
                <a:solidFill>
                  <a:srgbClr val="FFC000"/>
                </a:solidFill>
                <a:latin typeface="+mj-lt"/>
              </a:rPr>
              <a:t>cross-cutting concern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990600" y="4038600"/>
            <a:ext cx="1447800" cy="609600"/>
          </a:xfrm>
          <a:prstGeom prst="ellips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4343400" y="3657600"/>
            <a:ext cx="3200400" cy="2133600"/>
          </a:xfrm>
          <a:prstGeom prst="line">
            <a:avLst/>
          </a:prstGeom>
          <a:noFill/>
          <a:ln w="57150">
            <a:solidFill>
              <a:srgbClr val="FFC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4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4" grpId="0" animBg="1"/>
      <p:bldP spid="5" grpId="0" animBg="1"/>
      <p:bldP spid="6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43000" y="2027237"/>
            <a:ext cx="6934200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would be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simpler</a:t>
            </a: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more  </a:t>
            </a:r>
            <a:r>
              <a:rPr kumimoji="0" lang="en-GB" sz="8500" b="0" i="1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powerful</a:t>
            </a:r>
            <a:endParaRPr kumimoji="0" lang="en-US" sz="8500" b="0" i="1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9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543050" y="1752600"/>
            <a:ext cx="6381750" cy="4114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we could use these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abstractions</a:t>
            </a:r>
            <a:r>
              <a:rPr kumimoji="0" lang="en-GB" sz="3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directly in the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800" dirty="0" smtClean="0">
                <a:solidFill>
                  <a:srgbClr val="FFC000"/>
                </a:solidFill>
              </a:rPr>
              <a:t>          </a:t>
            </a:r>
            <a:r>
              <a:rPr kumimoji="0" lang="en-GB" sz="4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implementation</a:t>
            </a:r>
            <a:endParaRPr kumimoji="0" lang="en-US" sz="4900" b="0" i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982913" y="2473325"/>
            <a:ext cx="30241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4800" dirty="0" smtClean="0">
                <a:solidFill>
                  <a:srgbClr val="FFC000"/>
                </a:solidFill>
                <a:latin typeface="Lucida Grande" charset="0"/>
              </a:rPr>
              <a:t>terms</a:t>
            </a:r>
            <a:endParaRPr lang="en-US" sz="4800" dirty="0">
              <a:solidFill>
                <a:srgbClr val="FFC000"/>
              </a:solidFill>
              <a:latin typeface="Lucida Grande" charset="0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2840038" y="2976563"/>
            <a:ext cx="2016125" cy="0"/>
          </a:xfrm>
          <a:prstGeom prst="line">
            <a:avLst/>
          </a:prstGeom>
          <a:ln w="76200"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6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143000" y="2027237"/>
            <a:ext cx="6934200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would be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simpler</a:t>
            </a: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more  </a:t>
            </a:r>
            <a:r>
              <a:rPr kumimoji="0" lang="en-GB" sz="8500" b="0" i="1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powerful</a:t>
            </a:r>
            <a:endParaRPr kumimoji="0" lang="en-US" sz="8500" b="0" i="1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36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03350" y="1844675"/>
            <a:ext cx="6381750" cy="4114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…</a:t>
            </a:r>
            <a:r>
              <a:rPr kumimoji="0" lang="en-GB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the implementation looked like the requirement: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One requirement, one code module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need to modify many classes to implement one requirement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95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Code: Exploring The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7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I suck?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(or not!)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Let me (and the world) know!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1000" y="4160837"/>
            <a:ext cx="8382000" cy="1706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http://speakerrate.com/talks/10241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4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AOP Concepts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1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need…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Abstractions for parts of our code that are not captured well in OOP</a:t>
            </a:r>
          </a:p>
          <a:p>
            <a:pPr lvl="1"/>
            <a:r>
              <a:rPr lang="en-GB" dirty="0" smtClean="0"/>
              <a:t>Non-functional requirements</a:t>
            </a:r>
            <a:endParaRPr lang="en-GB" i="1" dirty="0" smtClean="0"/>
          </a:p>
          <a:p>
            <a:r>
              <a:rPr lang="en-GB" dirty="0" smtClean="0"/>
              <a:t>The ability to apply behaviour across many points in the code</a:t>
            </a:r>
          </a:p>
          <a:p>
            <a:pPr lvl="1"/>
            <a:r>
              <a:rPr lang="en-GB" dirty="0" smtClean="0"/>
              <a:t>…using this abstraction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	</a:t>
            </a:r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219200" y="4876800"/>
            <a:ext cx="12407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C000"/>
                </a:solidFill>
              </a:rPr>
              <a:t>Where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4876800"/>
            <a:ext cx="3635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C000"/>
                </a:solidFill>
              </a:rPr>
              <a:t>= </a:t>
            </a:r>
            <a:r>
              <a:rPr lang="en-US" sz="3000" dirty="0" err="1" smtClean="0">
                <a:solidFill>
                  <a:srgbClr val="FFC000"/>
                </a:solidFill>
              </a:rPr>
              <a:t>Pointcut</a:t>
            </a:r>
            <a:r>
              <a:rPr lang="en-US" sz="3000" dirty="0" smtClean="0">
                <a:solidFill>
                  <a:srgbClr val="FFC000"/>
                </a:solidFill>
              </a:rPr>
              <a:t> Expression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5465802"/>
            <a:ext cx="1038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C000"/>
                </a:solidFill>
              </a:rPr>
              <a:t>What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5465802"/>
            <a:ext cx="15023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C000"/>
                </a:solidFill>
              </a:rPr>
              <a:t>= Advice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6019800"/>
            <a:ext cx="1922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Aspect = 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6019800"/>
            <a:ext cx="351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C000"/>
                </a:solidFill>
              </a:rPr>
              <a:t>Pointcut</a:t>
            </a:r>
            <a:r>
              <a:rPr lang="en-US" sz="3600" b="1" dirty="0" smtClean="0">
                <a:solidFill>
                  <a:srgbClr val="FFC000"/>
                </a:solidFill>
              </a:rPr>
              <a:t> + Advice</a:t>
            </a:r>
            <a:endParaRPr lang="en-US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30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Categories of Advice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BeforeAdvice</a:t>
            </a:r>
            <a:endParaRPr lang="en-US" dirty="0" smtClean="0"/>
          </a:p>
          <a:p>
            <a:pPr lvl="1"/>
            <a:r>
              <a:rPr lang="en-US" dirty="0" smtClean="0"/>
              <a:t>Executes </a:t>
            </a:r>
            <a:r>
              <a:rPr lang="en-US" i="1" dirty="0" smtClean="0"/>
              <a:t>before</a:t>
            </a:r>
            <a:r>
              <a:rPr lang="en-US" dirty="0" smtClean="0"/>
              <a:t> the original method</a:t>
            </a:r>
          </a:p>
          <a:p>
            <a:r>
              <a:rPr lang="en-US" dirty="0" err="1" smtClean="0"/>
              <a:t>AfterAdvice</a:t>
            </a:r>
            <a:endParaRPr lang="en-US" dirty="0" smtClean="0"/>
          </a:p>
          <a:p>
            <a:pPr lvl="1"/>
            <a:r>
              <a:rPr lang="en-US" dirty="0" smtClean="0"/>
              <a:t>Executes </a:t>
            </a:r>
            <a:r>
              <a:rPr lang="en-US" i="1" dirty="0" smtClean="0"/>
              <a:t>after</a:t>
            </a:r>
            <a:r>
              <a:rPr lang="en-US" dirty="0" smtClean="0"/>
              <a:t> the original method</a:t>
            </a:r>
          </a:p>
          <a:p>
            <a:r>
              <a:rPr lang="en-US" dirty="0" err="1" smtClean="0"/>
              <a:t>AroundAdvice</a:t>
            </a:r>
            <a:endParaRPr lang="en-US" dirty="0" smtClean="0"/>
          </a:p>
          <a:p>
            <a:pPr lvl="1"/>
            <a:r>
              <a:rPr lang="en-US" dirty="0" smtClean="0"/>
              <a:t>Wraps </a:t>
            </a:r>
            <a:r>
              <a:rPr lang="en-US" i="1" dirty="0" smtClean="0"/>
              <a:t>around</a:t>
            </a:r>
            <a:r>
              <a:rPr lang="en-US" dirty="0" smtClean="0"/>
              <a:t> the original method</a:t>
            </a:r>
          </a:p>
          <a:p>
            <a:pPr lvl="2"/>
            <a:r>
              <a:rPr lang="en-US" dirty="0" err="1" smtClean="0"/>
              <a:t>BeforeAdvice</a:t>
            </a:r>
            <a:r>
              <a:rPr lang="en-US" dirty="0" smtClean="0"/>
              <a:t> + </a:t>
            </a:r>
            <a:r>
              <a:rPr lang="en-US" dirty="0" err="1" smtClean="0"/>
              <a:t>AfterAdvice</a:t>
            </a:r>
            <a:endParaRPr lang="en-US" dirty="0" smtClean="0"/>
          </a:p>
          <a:p>
            <a:r>
              <a:rPr lang="en-US" dirty="0" smtClean="0"/>
              <a:t>Introductions</a:t>
            </a:r>
          </a:p>
          <a:p>
            <a:pPr lvl="1"/>
            <a:r>
              <a:rPr lang="en-US" dirty="0" smtClean="0"/>
              <a:t>Adding interfaces and implementations to objects</a:t>
            </a:r>
          </a:p>
          <a:p>
            <a:pPr lvl="1"/>
            <a:r>
              <a:rPr lang="en-US" dirty="0" smtClean="0"/>
              <a:t>Similar in concept to mix-ins in other languages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71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AOP value proposition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Enables modularization of cross-cutting concerns</a:t>
            </a:r>
          </a:p>
          <a:p>
            <a:r>
              <a:rPr lang="en-US" dirty="0" smtClean="0"/>
              <a:t>Achieve separation of concerns</a:t>
            </a:r>
          </a:p>
          <a:p>
            <a:pPr lvl="1"/>
            <a:r>
              <a:rPr lang="en-US" dirty="0" smtClean="0"/>
              <a:t>Cross cutting concerns in one component</a:t>
            </a:r>
          </a:p>
          <a:p>
            <a:pPr lvl="1"/>
            <a:r>
              <a:rPr lang="en-US" dirty="0" smtClean="0"/>
              <a:t>Business functionality in another component</a:t>
            </a:r>
          </a:p>
          <a:p>
            <a:r>
              <a:rPr lang="en-US" dirty="0" smtClean="0"/>
              <a:t>But still recombine business and technical requirements into a complete application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93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evolution without AOP</a:t>
            </a:r>
            <a:endParaRPr lang="en-US" dirty="0"/>
          </a:p>
        </p:txBody>
      </p:sp>
      <p:sp>
        <p:nvSpPr>
          <p:cNvPr id="175" name="Rectangle 2"/>
          <p:cNvSpPr>
            <a:spLocks noChangeArrowheads="1"/>
          </p:cNvSpPr>
          <p:nvPr/>
        </p:nvSpPr>
        <p:spPr bwMode="auto">
          <a:xfrm>
            <a:off x="1525588" y="3633728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176" name="Rectangle 3"/>
          <p:cNvSpPr>
            <a:spLocks noChangeArrowheads="1"/>
          </p:cNvSpPr>
          <p:nvPr/>
        </p:nvSpPr>
        <p:spPr bwMode="auto">
          <a:xfrm>
            <a:off x="3622675" y="3633728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177" name="Rectangle 4"/>
          <p:cNvSpPr>
            <a:spLocks noChangeArrowheads="1"/>
          </p:cNvSpPr>
          <p:nvPr/>
        </p:nvSpPr>
        <p:spPr bwMode="auto">
          <a:xfrm>
            <a:off x="5719763" y="3633728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178" name="Text Box 5"/>
          <p:cNvSpPr txBox="1">
            <a:spLocks noChangeArrowheads="1"/>
          </p:cNvSpPr>
          <p:nvPr/>
        </p:nvSpPr>
        <p:spPr bwMode="auto">
          <a:xfrm>
            <a:off x="1295400" y="5695890"/>
            <a:ext cx="1828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BankService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grpSp>
        <p:nvGrpSpPr>
          <p:cNvPr id="179" name="Group 8"/>
          <p:cNvGrpSpPr>
            <a:grpSpLocks/>
          </p:cNvGrpSpPr>
          <p:nvPr/>
        </p:nvGrpSpPr>
        <p:grpSpPr bwMode="auto">
          <a:xfrm>
            <a:off x="2800350" y="2478028"/>
            <a:ext cx="3311525" cy="1820863"/>
            <a:chOff x="1764" y="1333"/>
            <a:chExt cx="2086" cy="1147"/>
          </a:xfrm>
        </p:grpSpPr>
        <p:sp>
          <p:nvSpPr>
            <p:cNvPr id="180" name="Line 9"/>
            <p:cNvSpPr>
              <a:spLocks noChangeShapeType="1"/>
            </p:cNvSpPr>
            <p:nvPr/>
          </p:nvSpPr>
          <p:spPr bwMode="auto">
            <a:xfrm>
              <a:off x="2757" y="1745"/>
              <a:ext cx="1093" cy="56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Line 10"/>
            <p:cNvSpPr>
              <a:spLocks noChangeShapeType="1"/>
            </p:cNvSpPr>
            <p:nvPr/>
          </p:nvSpPr>
          <p:spPr bwMode="auto">
            <a:xfrm flipH="1">
              <a:off x="2397" y="1747"/>
              <a:ext cx="357" cy="73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Line 11"/>
            <p:cNvSpPr>
              <a:spLocks noChangeShapeType="1"/>
            </p:cNvSpPr>
            <p:nvPr/>
          </p:nvSpPr>
          <p:spPr bwMode="auto">
            <a:xfrm flipH="1">
              <a:off x="1764" y="1746"/>
              <a:ext cx="991" cy="51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Text Box 12"/>
            <p:cNvSpPr txBox="1">
              <a:spLocks noChangeArrowheads="1"/>
            </p:cNvSpPr>
            <p:nvPr/>
          </p:nvSpPr>
          <p:spPr bwMode="auto">
            <a:xfrm>
              <a:off x="2445" y="1333"/>
              <a:ext cx="79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Code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scattering</a:t>
              </a:r>
            </a:p>
          </p:txBody>
        </p:sp>
      </p:grpSp>
      <p:grpSp>
        <p:nvGrpSpPr>
          <p:cNvPr id="184" name="Group 15"/>
          <p:cNvGrpSpPr>
            <a:grpSpLocks/>
          </p:cNvGrpSpPr>
          <p:nvPr/>
        </p:nvGrpSpPr>
        <p:grpSpPr bwMode="auto">
          <a:xfrm>
            <a:off x="1525588" y="3944878"/>
            <a:ext cx="5565775" cy="1054100"/>
            <a:chOff x="961" y="2257"/>
            <a:chExt cx="3506" cy="664"/>
          </a:xfrm>
        </p:grpSpPr>
        <p:sp>
          <p:nvSpPr>
            <p:cNvPr id="185" name="Rectangle 16"/>
            <p:cNvSpPr>
              <a:spLocks noChangeArrowheads="1"/>
            </p:cNvSpPr>
            <p:nvPr/>
          </p:nvSpPr>
          <p:spPr bwMode="auto">
            <a:xfrm>
              <a:off x="961" y="2257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Rectangle 17"/>
            <p:cNvSpPr>
              <a:spLocks noChangeArrowheads="1"/>
            </p:cNvSpPr>
            <p:nvPr/>
          </p:nvSpPr>
          <p:spPr bwMode="auto">
            <a:xfrm>
              <a:off x="3603" y="2302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Rectangle 18"/>
            <p:cNvSpPr>
              <a:spLocks noChangeArrowheads="1"/>
            </p:cNvSpPr>
            <p:nvPr/>
          </p:nvSpPr>
          <p:spPr bwMode="auto">
            <a:xfrm>
              <a:off x="2282" y="2469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Rectangle 19"/>
            <p:cNvSpPr>
              <a:spLocks noChangeArrowheads="1"/>
            </p:cNvSpPr>
            <p:nvPr/>
          </p:nvSpPr>
          <p:spPr bwMode="auto">
            <a:xfrm>
              <a:off x="961" y="2873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Rectangle 20"/>
            <p:cNvSpPr>
              <a:spLocks noChangeArrowheads="1"/>
            </p:cNvSpPr>
            <p:nvPr/>
          </p:nvSpPr>
          <p:spPr bwMode="auto">
            <a:xfrm>
              <a:off x="2282" y="2723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Rectangle 21"/>
            <p:cNvSpPr>
              <a:spLocks noChangeArrowheads="1"/>
            </p:cNvSpPr>
            <p:nvPr/>
          </p:nvSpPr>
          <p:spPr bwMode="auto">
            <a:xfrm>
              <a:off x="3602" y="2739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1" name="Group 22"/>
          <p:cNvGrpSpPr>
            <a:grpSpLocks/>
          </p:cNvGrpSpPr>
          <p:nvPr/>
        </p:nvGrpSpPr>
        <p:grpSpPr bwMode="auto">
          <a:xfrm>
            <a:off x="7075484" y="4059176"/>
            <a:ext cx="1636711" cy="774699"/>
            <a:chOff x="4457" y="2329"/>
            <a:chExt cx="1031" cy="488"/>
          </a:xfrm>
        </p:grpSpPr>
        <p:sp>
          <p:nvSpPr>
            <p:cNvPr id="192" name="Line 23"/>
            <p:cNvSpPr>
              <a:spLocks noChangeShapeType="1"/>
            </p:cNvSpPr>
            <p:nvPr/>
          </p:nvSpPr>
          <p:spPr bwMode="auto">
            <a:xfrm flipH="1" flipV="1">
              <a:off x="4465" y="2440"/>
              <a:ext cx="431" cy="10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Line 24"/>
            <p:cNvSpPr>
              <a:spLocks noChangeShapeType="1"/>
            </p:cNvSpPr>
            <p:nvPr/>
          </p:nvSpPr>
          <p:spPr bwMode="auto">
            <a:xfrm flipH="1" flipV="1">
              <a:off x="4458" y="2329"/>
              <a:ext cx="438" cy="21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Line 25"/>
            <p:cNvSpPr>
              <a:spLocks noChangeShapeType="1"/>
            </p:cNvSpPr>
            <p:nvPr/>
          </p:nvSpPr>
          <p:spPr bwMode="auto">
            <a:xfrm flipH="1">
              <a:off x="4464" y="2544"/>
              <a:ext cx="432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Line 26"/>
            <p:cNvSpPr>
              <a:spLocks noChangeShapeType="1"/>
            </p:cNvSpPr>
            <p:nvPr/>
          </p:nvSpPr>
          <p:spPr bwMode="auto">
            <a:xfrm flipH="1">
              <a:off x="4468" y="2544"/>
              <a:ext cx="428" cy="155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Text Box 27"/>
            <p:cNvSpPr txBox="1">
              <a:spLocks noChangeArrowheads="1"/>
            </p:cNvSpPr>
            <p:nvPr/>
          </p:nvSpPr>
          <p:spPr bwMode="auto">
            <a:xfrm>
              <a:off x="4774" y="2371"/>
              <a:ext cx="714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Code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tangling</a:t>
              </a:r>
            </a:p>
          </p:txBody>
        </p:sp>
        <p:sp>
          <p:nvSpPr>
            <p:cNvPr id="197" name="Line 28"/>
            <p:cNvSpPr>
              <a:spLocks noChangeShapeType="1"/>
            </p:cNvSpPr>
            <p:nvPr/>
          </p:nvSpPr>
          <p:spPr bwMode="auto">
            <a:xfrm flipH="1">
              <a:off x="4457" y="2544"/>
              <a:ext cx="439" cy="21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8" name="Group 29"/>
          <p:cNvGrpSpPr>
            <a:grpSpLocks/>
          </p:cNvGrpSpPr>
          <p:nvPr/>
        </p:nvGrpSpPr>
        <p:grpSpPr bwMode="auto">
          <a:xfrm>
            <a:off x="1525588" y="4103628"/>
            <a:ext cx="5565775" cy="1196975"/>
            <a:chOff x="961" y="2357"/>
            <a:chExt cx="3506" cy="754"/>
          </a:xfrm>
        </p:grpSpPr>
        <p:sp>
          <p:nvSpPr>
            <p:cNvPr id="199" name="Rectangle 30"/>
            <p:cNvSpPr>
              <a:spLocks noChangeArrowheads="1"/>
            </p:cNvSpPr>
            <p:nvPr/>
          </p:nvSpPr>
          <p:spPr bwMode="auto">
            <a:xfrm>
              <a:off x="2282" y="2630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Rectangle 31"/>
            <p:cNvSpPr>
              <a:spLocks noChangeArrowheads="1"/>
            </p:cNvSpPr>
            <p:nvPr/>
          </p:nvSpPr>
          <p:spPr bwMode="auto">
            <a:xfrm>
              <a:off x="3603" y="2691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Rectangle 32"/>
            <p:cNvSpPr>
              <a:spLocks noChangeArrowheads="1"/>
            </p:cNvSpPr>
            <p:nvPr/>
          </p:nvSpPr>
          <p:spPr bwMode="auto">
            <a:xfrm>
              <a:off x="961" y="3063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Rectangle 33"/>
            <p:cNvSpPr>
              <a:spLocks noChangeArrowheads="1"/>
            </p:cNvSpPr>
            <p:nvPr/>
          </p:nvSpPr>
          <p:spPr bwMode="auto">
            <a:xfrm>
              <a:off x="2281" y="2357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Rectangle 34"/>
            <p:cNvSpPr>
              <a:spLocks noChangeArrowheads="1"/>
            </p:cNvSpPr>
            <p:nvPr/>
          </p:nvSpPr>
          <p:spPr bwMode="auto">
            <a:xfrm>
              <a:off x="966" y="2659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Rectangle 35"/>
            <p:cNvSpPr>
              <a:spLocks noChangeArrowheads="1"/>
            </p:cNvSpPr>
            <p:nvPr/>
          </p:nvSpPr>
          <p:spPr bwMode="auto">
            <a:xfrm>
              <a:off x="2278" y="2926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5" name="Group 36"/>
          <p:cNvGrpSpPr>
            <a:grpSpLocks/>
          </p:cNvGrpSpPr>
          <p:nvPr/>
        </p:nvGrpSpPr>
        <p:grpSpPr bwMode="auto">
          <a:xfrm>
            <a:off x="1525588" y="3922653"/>
            <a:ext cx="5565775" cy="1433512"/>
            <a:chOff x="961" y="2243"/>
            <a:chExt cx="3506" cy="903"/>
          </a:xfrm>
        </p:grpSpPr>
        <p:sp>
          <p:nvSpPr>
            <p:cNvPr id="206" name="Rectangle 37"/>
            <p:cNvSpPr>
              <a:spLocks noChangeArrowheads="1"/>
            </p:cNvSpPr>
            <p:nvPr/>
          </p:nvSpPr>
          <p:spPr bwMode="auto">
            <a:xfrm>
              <a:off x="961" y="2489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Rectangle 38"/>
            <p:cNvSpPr>
              <a:spLocks noChangeArrowheads="1"/>
            </p:cNvSpPr>
            <p:nvPr/>
          </p:nvSpPr>
          <p:spPr bwMode="auto">
            <a:xfrm>
              <a:off x="3603" y="2523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Rectangle 39"/>
            <p:cNvSpPr>
              <a:spLocks noChangeArrowheads="1"/>
            </p:cNvSpPr>
            <p:nvPr/>
          </p:nvSpPr>
          <p:spPr bwMode="auto">
            <a:xfrm>
              <a:off x="2282" y="2243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Rectangle 40"/>
            <p:cNvSpPr>
              <a:spLocks noChangeArrowheads="1"/>
            </p:cNvSpPr>
            <p:nvPr/>
          </p:nvSpPr>
          <p:spPr bwMode="auto">
            <a:xfrm>
              <a:off x="2278" y="3098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0" name="Rectangle 56"/>
          <p:cNvSpPr>
            <a:spLocks noChangeArrowheads="1"/>
          </p:cNvSpPr>
          <p:nvPr/>
        </p:nvSpPr>
        <p:spPr bwMode="auto">
          <a:xfrm>
            <a:off x="1590675" y="2650620"/>
            <a:ext cx="609600" cy="76200"/>
          </a:xfrm>
          <a:prstGeom prst="rect">
            <a:avLst/>
          </a:prstGeom>
          <a:solidFill>
            <a:srgbClr val="1E78B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1" name="Rectangle 57"/>
          <p:cNvSpPr>
            <a:spLocks noChangeArrowheads="1"/>
          </p:cNvSpPr>
          <p:nvPr/>
        </p:nvSpPr>
        <p:spPr bwMode="auto">
          <a:xfrm>
            <a:off x="1590675" y="2294450"/>
            <a:ext cx="609600" cy="76200"/>
          </a:xfrm>
          <a:prstGeom prst="rect">
            <a:avLst/>
          </a:prstGeom>
          <a:solidFill>
            <a:srgbClr val="F5821E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2" name="Rectangle 58"/>
          <p:cNvSpPr>
            <a:spLocks noChangeArrowheads="1"/>
          </p:cNvSpPr>
          <p:nvPr/>
        </p:nvSpPr>
        <p:spPr bwMode="auto">
          <a:xfrm>
            <a:off x="1590675" y="3006790"/>
            <a:ext cx="609600" cy="76200"/>
          </a:xfrm>
          <a:prstGeom prst="rect">
            <a:avLst/>
          </a:prstGeom>
          <a:solidFill>
            <a:srgbClr val="99CC9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3" name="Text Box 59"/>
          <p:cNvSpPr txBox="1">
            <a:spLocks noChangeArrowheads="1"/>
          </p:cNvSpPr>
          <p:nvPr/>
        </p:nvSpPr>
        <p:spPr bwMode="auto">
          <a:xfrm>
            <a:off x="2209800" y="2504054"/>
            <a:ext cx="15071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Transactions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4" name="Text Box 60"/>
          <p:cNvSpPr txBox="1">
            <a:spLocks noChangeArrowheads="1"/>
          </p:cNvSpPr>
          <p:nvPr/>
        </p:nvSpPr>
        <p:spPr bwMode="auto">
          <a:xfrm>
            <a:off x="2209800" y="2117062"/>
            <a:ext cx="10262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Security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5" name="Text Box 61"/>
          <p:cNvSpPr txBox="1">
            <a:spLocks noChangeArrowheads="1"/>
          </p:cNvSpPr>
          <p:nvPr/>
        </p:nvSpPr>
        <p:spPr bwMode="auto">
          <a:xfrm>
            <a:off x="2209800" y="2860224"/>
            <a:ext cx="983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Logging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6" name="Text Box 62"/>
          <p:cNvSpPr txBox="1">
            <a:spLocks noChangeArrowheads="1"/>
          </p:cNvSpPr>
          <p:nvPr/>
        </p:nvSpPr>
        <p:spPr bwMode="auto">
          <a:xfrm>
            <a:off x="3287730" y="5695890"/>
            <a:ext cx="19700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CustomerService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217" name="Text Box 63"/>
          <p:cNvSpPr txBox="1">
            <a:spLocks noChangeArrowheads="1"/>
          </p:cNvSpPr>
          <p:nvPr/>
        </p:nvSpPr>
        <p:spPr bwMode="auto">
          <a:xfrm>
            <a:off x="5410200" y="5695890"/>
            <a:ext cx="205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ReportingService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220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0" animBg="1"/>
      <p:bldP spid="211" grpId="0" animBg="1"/>
      <p:bldP spid="212" grpId="0" animBg="1"/>
      <p:bldP spid="213" grpId="0"/>
      <p:bldP spid="214" grpId="0"/>
      <p:bldP spid="2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Evolution with AOP</a:t>
            </a:r>
            <a:endParaRPr lang="en-US" dirty="0"/>
          </a:p>
        </p:txBody>
      </p: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3505200" y="4641850"/>
            <a:ext cx="1538288" cy="1641475"/>
            <a:chOff x="1114" y="2845"/>
            <a:chExt cx="969" cy="1034"/>
          </a:xfrm>
        </p:grpSpPr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1368" y="2845"/>
              <a:ext cx="461" cy="691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 Box 5"/>
            <p:cNvSpPr txBox="1">
              <a:spLocks noChangeArrowheads="1"/>
            </p:cNvSpPr>
            <p:nvPr/>
          </p:nvSpPr>
          <p:spPr bwMode="auto">
            <a:xfrm>
              <a:off x="1114" y="3549"/>
              <a:ext cx="96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Transaction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Aspect</a:t>
              </a:r>
            </a:p>
          </p:txBody>
        </p:sp>
      </p:grp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1676400" y="4641850"/>
            <a:ext cx="1498600" cy="1641475"/>
            <a:chOff x="2247" y="2845"/>
            <a:chExt cx="944" cy="1034"/>
          </a:xfrm>
        </p:grpSpPr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488" y="2845"/>
              <a:ext cx="461" cy="691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 Box 8"/>
            <p:cNvSpPr txBox="1">
              <a:spLocks noChangeArrowheads="1"/>
            </p:cNvSpPr>
            <p:nvPr/>
          </p:nvSpPr>
          <p:spPr bwMode="auto">
            <a:xfrm>
              <a:off x="2247" y="3549"/>
              <a:ext cx="94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Security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Aspect</a:t>
              </a:r>
            </a:p>
          </p:txBody>
        </p:sp>
      </p:grp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1525588" y="2005013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3622675" y="2005013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5719763" y="2005013"/>
            <a:ext cx="1371600" cy="2011362"/>
          </a:xfrm>
          <a:prstGeom prst="rect">
            <a:avLst/>
          </a:prstGeom>
          <a:solidFill>
            <a:srgbClr val="1E78B9">
              <a:lumMod val="40000"/>
              <a:lumOff val="6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62" name="Text Box 12"/>
          <p:cNvSpPr txBox="1">
            <a:spLocks noChangeArrowheads="1"/>
          </p:cNvSpPr>
          <p:nvPr/>
        </p:nvSpPr>
        <p:spPr bwMode="auto">
          <a:xfrm>
            <a:off x="1804988" y="402272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en-US" sz="2000">
              <a:solidFill>
                <a:schemeClr val="accent6"/>
              </a:solidFill>
              <a:latin typeface="Times New Roman" pitchFamily="18" charset="0"/>
            </a:endParaRPr>
          </a:p>
        </p:txBody>
      </p:sp>
      <p:grpSp>
        <p:nvGrpSpPr>
          <p:cNvPr id="63" name="Group 19"/>
          <p:cNvGrpSpPr>
            <a:grpSpLocks/>
          </p:cNvGrpSpPr>
          <p:nvPr/>
        </p:nvGrpSpPr>
        <p:grpSpPr bwMode="auto">
          <a:xfrm>
            <a:off x="5410200" y="4683125"/>
            <a:ext cx="1498600" cy="1641475"/>
            <a:chOff x="2247" y="2845"/>
            <a:chExt cx="944" cy="1034"/>
          </a:xfrm>
        </p:grpSpPr>
        <p:sp>
          <p:nvSpPr>
            <p:cNvPr id="64" name="Rectangle 20"/>
            <p:cNvSpPr>
              <a:spLocks noChangeArrowheads="1"/>
            </p:cNvSpPr>
            <p:nvPr/>
          </p:nvSpPr>
          <p:spPr bwMode="auto">
            <a:xfrm>
              <a:off x="2488" y="2845"/>
              <a:ext cx="461" cy="691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5" name="Text Box 21"/>
            <p:cNvSpPr txBox="1">
              <a:spLocks noChangeArrowheads="1"/>
            </p:cNvSpPr>
            <p:nvPr/>
          </p:nvSpPr>
          <p:spPr bwMode="auto">
            <a:xfrm>
              <a:off x="2247" y="3549"/>
              <a:ext cx="94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Logging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j-lt"/>
                </a:rPr>
                <a:t>Aspect</a:t>
              </a:r>
            </a:p>
          </p:txBody>
        </p:sp>
      </p:grpSp>
      <p:sp>
        <p:nvSpPr>
          <p:cNvPr id="66" name="Text Box 22"/>
          <p:cNvSpPr txBox="1">
            <a:spLocks noChangeArrowheads="1"/>
          </p:cNvSpPr>
          <p:nvPr/>
        </p:nvSpPr>
        <p:spPr bwMode="auto">
          <a:xfrm>
            <a:off x="1295400" y="4032250"/>
            <a:ext cx="1828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BankService</a:t>
            </a:r>
            <a:endParaRPr kumimoji="0" lang="en-US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sp>
        <p:nvSpPr>
          <p:cNvPr id="67" name="Text Box 23"/>
          <p:cNvSpPr txBox="1">
            <a:spLocks noChangeArrowheads="1"/>
          </p:cNvSpPr>
          <p:nvPr/>
        </p:nvSpPr>
        <p:spPr bwMode="auto">
          <a:xfrm>
            <a:off x="3260334" y="4063028"/>
            <a:ext cx="2123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dirty="0" err="1">
                <a:solidFill>
                  <a:schemeClr val="accent6"/>
                </a:solidFill>
              </a:rPr>
              <a:t>CustomerService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8" name="Text Box 24"/>
          <p:cNvSpPr txBox="1">
            <a:spLocks noChangeArrowheads="1"/>
          </p:cNvSpPr>
          <p:nvPr/>
        </p:nvSpPr>
        <p:spPr bwMode="auto">
          <a:xfrm>
            <a:off x="5410200" y="4032250"/>
            <a:ext cx="205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rPr>
              <a:t>ReportingService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grpSp>
        <p:nvGrpSpPr>
          <p:cNvPr id="69" name="Group 25"/>
          <p:cNvGrpSpPr>
            <a:grpSpLocks/>
          </p:cNvGrpSpPr>
          <p:nvPr/>
        </p:nvGrpSpPr>
        <p:grpSpPr bwMode="auto">
          <a:xfrm>
            <a:off x="1524000" y="2301875"/>
            <a:ext cx="5565775" cy="1054100"/>
            <a:chOff x="961" y="2257"/>
            <a:chExt cx="3506" cy="664"/>
          </a:xfrm>
        </p:grpSpPr>
        <p:sp>
          <p:nvSpPr>
            <p:cNvPr id="70" name="Rectangle 26"/>
            <p:cNvSpPr>
              <a:spLocks noChangeArrowheads="1"/>
            </p:cNvSpPr>
            <p:nvPr/>
          </p:nvSpPr>
          <p:spPr bwMode="auto">
            <a:xfrm>
              <a:off x="961" y="2257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Rectangle 27"/>
            <p:cNvSpPr>
              <a:spLocks noChangeArrowheads="1"/>
            </p:cNvSpPr>
            <p:nvPr/>
          </p:nvSpPr>
          <p:spPr bwMode="auto">
            <a:xfrm>
              <a:off x="3603" y="2302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28"/>
            <p:cNvSpPr>
              <a:spLocks noChangeArrowheads="1"/>
            </p:cNvSpPr>
            <p:nvPr/>
          </p:nvSpPr>
          <p:spPr bwMode="auto">
            <a:xfrm>
              <a:off x="2282" y="2469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Rectangle 29"/>
            <p:cNvSpPr>
              <a:spLocks noChangeArrowheads="1"/>
            </p:cNvSpPr>
            <p:nvPr/>
          </p:nvSpPr>
          <p:spPr bwMode="auto">
            <a:xfrm>
              <a:off x="961" y="2873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Rectangle 30"/>
            <p:cNvSpPr>
              <a:spLocks noChangeArrowheads="1"/>
            </p:cNvSpPr>
            <p:nvPr/>
          </p:nvSpPr>
          <p:spPr bwMode="auto">
            <a:xfrm>
              <a:off x="2282" y="2723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ctangle 31"/>
            <p:cNvSpPr>
              <a:spLocks noChangeArrowheads="1"/>
            </p:cNvSpPr>
            <p:nvPr/>
          </p:nvSpPr>
          <p:spPr bwMode="auto">
            <a:xfrm>
              <a:off x="3602" y="2739"/>
              <a:ext cx="864" cy="48"/>
            </a:xfrm>
            <a:prstGeom prst="rect">
              <a:avLst/>
            </a:prstGeom>
            <a:solidFill>
              <a:srgbClr val="1E78B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6" name="Group 32"/>
          <p:cNvGrpSpPr>
            <a:grpSpLocks/>
          </p:cNvGrpSpPr>
          <p:nvPr/>
        </p:nvGrpSpPr>
        <p:grpSpPr bwMode="auto">
          <a:xfrm>
            <a:off x="1524000" y="2460625"/>
            <a:ext cx="5565775" cy="1196975"/>
            <a:chOff x="961" y="2357"/>
            <a:chExt cx="3506" cy="754"/>
          </a:xfrm>
        </p:grpSpPr>
        <p:sp>
          <p:nvSpPr>
            <p:cNvPr id="77" name="Rectangle 33"/>
            <p:cNvSpPr>
              <a:spLocks noChangeArrowheads="1"/>
            </p:cNvSpPr>
            <p:nvPr/>
          </p:nvSpPr>
          <p:spPr bwMode="auto">
            <a:xfrm>
              <a:off x="2282" y="2630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Rectangle 34"/>
            <p:cNvSpPr>
              <a:spLocks noChangeArrowheads="1"/>
            </p:cNvSpPr>
            <p:nvPr/>
          </p:nvSpPr>
          <p:spPr bwMode="auto">
            <a:xfrm>
              <a:off x="3603" y="2691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Rectangle 35"/>
            <p:cNvSpPr>
              <a:spLocks noChangeArrowheads="1"/>
            </p:cNvSpPr>
            <p:nvPr/>
          </p:nvSpPr>
          <p:spPr bwMode="auto">
            <a:xfrm>
              <a:off x="961" y="3063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Rectangle 36"/>
            <p:cNvSpPr>
              <a:spLocks noChangeArrowheads="1"/>
            </p:cNvSpPr>
            <p:nvPr/>
          </p:nvSpPr>
          <p:spPr bwMode="auto">
            <a:xfrm>
              <a:off x="2281" y="2357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Rectangle 37"/>
            <p:cNvSpPr>
              <a:spLocks noChangeArrowheads="1"/>
            </p:cNvSpPr>
            <p:nvPr/>
          </p:nvSpPr>
          <p:spPr bwMode="auto">
            <a:xfrm>
              <a:off x="966" y="2659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38"/>
            <p:cNvSpPr>
              <a:spLocks noChangeArrowheads="1"/>
            </p:cNvSpPr>
            <p:nvPr/>
          </p:nvSpPr>
          <p:spPr bwMode="auto">
            <a:xfrm>
              <a:off x="2278" y="2926"/>
              <a:ext cx="864" cy="48"/>
            </a:xfrm>
            <a:prstGeom prst="rect">
              <a:avLst/>
            </a:prstGeom>
            <a:solidFill>
              <a:srgbClr val="99CC9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3" name="Group 39"/>
          <p:cNvGrpSpPr>
            <a:grpSpLocks/>
          </p:cNvGrpSpPr>
          <p:nvPr/>
        </p:nvGrpSpPr>
        <p:grpSpPr bwMode="auto">
          <a:xfrm>
            <a:off x="1524000" y="2279650"/>
            <a:ext cx="5565775" cy="1433513"/>
            <a:chOff x="961" y="2243"/>
            <a:chExt cx="3506" cy="903"/>
          </a:xfrm>
        </p:grpSpPr>
        <p:sp>
          <p:nvSpPr>
            <p:cNvPr id="84" name="Rectangle 40"/>
            <p:cNvSpPr>
              <a:spLocks noChangeArrowheads="1"/>
            </p:cNvSpPr>
            <p:nvPr/>
          </p:nvSpPr>
          <p:spPr bwMode="auto">
            <a:xfrm>
              <a:off x="961" y="2489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Rectangle 41"/>
            <p:cNvSpPr>
              <a:spLocks noChangeArrowheads="1"/>
            </p:cNvSpPr>
            <p:nvPr/>
          </p:nvSpPr>
          <p:spPr bwMode="auto">
            <a:xfrm>
              <a:off x="3603" y="2523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42"/>
            <p:cNvSpPr>
              <a:spLocks noChangeArrowheads="1"/>
            </p:cNvSpPr>
            <p:nvPr/>
          </p:nvSpPr>
          <p:spPr bwMode="auto">
            <a:xfrm>
              <a:off x="2282" y="2243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Rectangle 43"/>
            <p:cNvSpPr>
              <a:spLocks noChangeArrowheads="1"/>
            </p:cNvSpPr>
            <p:nvPr/>
          </p:nvSpPr>
          <p:spPr bwMode="auto">
            <a:xfrm>
              <a:off x="2278" y="3098"/>
              <a:ext cx="864" cy="48"/>
            </a:xfrm>
            <a:prstGeom prst="rect">
              <a:avLst/>
            </a:prstGeom>
            <a:solidFill>
              <a:srgbClr val="F5821E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8" name="Group 58"/>
          <p:cNvGrpSpPr>
            <a:grpSpLocks/>
          </p:cNvGrpSpPr>
          <p:nvPr/>
        </p:nvGrpSpPr>
        <p:grpSpPr bwMode="auto">
          <a:xfrm>
            <a:off x="2362200" y="2355850"/>
            <a:ext cx="4114800" cy="2286000"/>
            <a:chOff x="1488" y="1248"/>
            <a:chExt cx="2592" cy="1440"/>
          </a:xfrm>
        </p:grpSpPr>
        <p:sp>
          <p:nvSpPr>
            <p:cNvPr id="89" name="Line 44"/>
            <p:cNvSpPr>
              <a:spLocks noChangeShapeType="1"/>
            </p:cNvSpPr>
            <p:nvPr/>
          </p:nvSpPr>
          <p:spPr bwMode="auto">
            <a:xfrm flipH="1" flipV="1">
              <a:off x="1488" y="1488"/>
              <a:ext cx="48" cy="120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Line 45"/>
            <p:cNvSpPr>
              <a:spLocks noChangeShapeType="1"/>
            </p:cNvSpPr>
            <p:nvPr/>
          </p:nvSpPr>
          <p:spPr bwMode="auto">
            <a:xfrm flipV="1">
              <a:off x="1632" y="2112"/>
              <a:ext cx="912" cy="57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Line 46"/>
            <p:cNvSpPr>
              <a:spLocks noChangeShapeType="1"/>
            </p:cNvSpPr>
            <p:nvPr/>
          </p:nvSpPr>
          <p:spPr bwMode="auto">
            <a:xfrm flipV="1">
              <a:off x="1584" y="1248"/>
              <a:ext cx="912" cy="144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Line 48"/>
            <p:cNvSpPr>
              <a:spLocks noChangeShapeType="1"/>
            </p:cNvSpPr>
            <p:nvPr/>
          </p:nvSpPr>
          <p:spPr bwMode="auto">
            <a:xfrm flipV="1">
              <a:off x="1632" y="1536"/>
              <a:ext cx="2352" cy="115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Line 49"/>
            <p:cNvSpPr>
              <a:spLocks noChangeShapeType="1"/>
            </p:cNvSpPr>
            <p:nvPr/>
          </p:nvSpPr>
          <p:spPr bwMode="auto">
            <a:xfrm flipV="1">
              <a:off x="2688" y="1728"/>
              <a:ext cx="1296" cy="96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Line 50"/>
            <p:cNvSpPr>
              <a:spLocks noChangeShapeType="1"/>
            </p:cNvSpPr>
            <p:nvPr/>
          </p:nvSpPr>
          <p:spPr bwMode="auto">
            <a:xfrm flipV="1">
              <a:off x="2688" y="1296"/>
              <a:ext cx="1296" cy="139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Line 51"/>
            <p:cNvSpPr>
              <a:spLocks noChangeShapeType="1"/>
            </p:cNvSpPr>
            <p:nvPr/>
          </p:nvSpPr>
          <p:spPr bwMode="auto">
            <a:xfrm flipV="1">
              <a:off x="2688" y="1728"/>
              <a:ext cx="0" cy="96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Line 52"/>
            <p:cNvSpPr>
              <a:spLocks noChangeShapeType="1"/>
            </p:cNvSpPr>
            <p:nvPr/>
          </p:nvSpPr>
          <p:spPr bwMode="auto">
            <a:xfrm flipV="1">
              <a:off x="2688" y="1488"/>
              <a:ext cx="240" cy="120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Line 53"/>
            <p:cNvSpPr>
              <a:spLocks noChangeShapeType="1"/>
            </p:cNvSpPr>
            <p:nvPr/>
          </p:nvSpPr>
          <p:spPr bwMode="auto">
            <a:xfrm flipH="1" flipV="1">
              <a:off x="1632" y="1872"/>
              <a:ext cx="1056" cy="81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Line 54"/>
            <p:cNvSpPr>
              <a:spLocks noChangeShapeType="1"/>
            </p:cNvSpPr>
            <p:nvPr/>
          </p:nvSpPr>
          <p:spPr bwMode="auto">
            <a:xfrm flipH="1" flipV="1">
              <a:off x="1632" y="1248"/>
              <a:ext cx="1056" cy="139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55"/>
            <p:cNvSpPr>
              <a:spLocks noChangeShapeType="1"/>
            </p:cNvSpPr>
            <p:nvPr/>
          </p:nvSpPr>
          <p:spPr bwMode="auto">
            <a:xfrm flipV="1">
              <a:off x="3888" y="1680"/>
              <a:ext cx="192" cy="100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56"/>
            <p:cNvSpPr>
              <a:spLocks noChangeShapeType="1"/>
            </p:cNvSpPr>
            <p:nvPr/>
          </p:nvSpPr>
          <p:spPr bwMode="auto">
            <a:xfrm flipH="1" flipV="1">
              <a:off x="2976" y="1920"/>
              <a:ext cx="912" cy="76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Line 57"/>
            <p:cNvSpPr>
              <a:spLocks noChangeShapeType="1"/>
            </p:cNvSpPr>
            <p:nvPr/>
          </p:nvSpPr>
          <p:spPr bwMode="auto">
            <a:xfrm flipH="1" flipV="1">
              <a:off x="1728" y="2064"/>
              <a:ext cx="2160" cy="62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307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Technical Approaches to AOP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88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Proxy vs. IL Weaving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Dynamic Proxy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Behavior added at run time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'Auto generation' of wrapper classes</a:t>
            </a:r>
          </a:p>
          <a:p>
            <a:pPr lvl="1"/>
            <a:r>
              <a:rPr lang="en-US" dirty="0" smtClean="0"/>
              <a:t>Ex: Castle Dynamic Proxy, Spring.NET, </a:t>
            </a:r>
            <a:r>
              <a:rPr lang="en-US" dirty="0" err="1" smtClean="0"/>
              <a:t>LinFu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IL Weaving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Behavior added at compile time</a:t>
            </a:r>
          </a:p>
          <a:p>
            <a:pPr lvl="2"/>
            <a:r>
              <a:rPr lang="en-US" dirty="0" smtClean="0"/>
              <a:t>Not necessarily, however!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Assembly rewriting</a:t>
            </a:r>
          </a:p>
          <a:p>
            <a:pPr lvl="1"/>
            <a:r>
              <a:rPr lang="en-US" dirty="0" smtClean="0"/>
              <a:t>Ex: </a:t>
            </a:r>
            <a:r>
              <a:rPr lang="en-US" dirty="0" err="1" smtClean="0"/>
              <a:t>PostSharp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Also Consider: Dynamic Methods (.NET 4.0)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Dynamic Proxy AOP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0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Dynamic Proxy AOP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Dynamic = ‘generated at run-time’</a:t>
            </a:r>
          </a:p>
          <a:p>
            <a:r>
              <a:rPr lang="en-US" dirty="0" smtClean="0"/>
              <a:t>Typically involves an </a:t>
            </a:r>
            <a:r>
              <a:rPr lang="en-US" dirty="0" err="1" smtClean="0"/>
              <a:t>IoC</a:t>
            </a:r>
            <a:r>
              <a:rPr lang="en-US" dirty="0" smtClean="0"/>
              <a:t> container</a:t>
            </a:r>
          </a:p>
          <a:p>
            <a:pPr lvl="1"/>
            <a:r>
              <a:rPr lang="en-US" dirty="0" smtClean="0"/>
              <a:t>Doesn’t have to!</a:t>
            </a:r>
          </a:p>
          <a:p>
            <a:r>
              <a:rPr lang="en-US" dirty="0" smtClean="0"/>
              <a:t>Usually imposes design constraints on your advised objects</a:t>
            </a:r>
          </a:p>
          <a:p>
            <a:pPr lvl="1"/>
            <a:r>
              <a:rPr lang="en-US" dirty="0" smtClean="0"/>
              <a:t>Interfaces</a:t>
            </a:r>
          </a:p>
          <a:p>
            <a:pPr lvl="1"/>
            <a:r>
              <a:rPr lang="en-US" dirty="0" smtClean="0"/>
              <a:t>Virtual methods</a:t>
            </a:r>
          </a:p>
          <a:p>
            <a:pPr lvl="1"/>
            <a:r>
              <a:rPr lang="en-US" dirty="0" smtClean="0"/>
              <a:t>Usually public-only members as targets for Advice</a:t>
            </a:r>
          </a:p>
        </p:txBody>
      </p:sp>
    </p:spTree>
    <p:extLst>
      <p:ext uri="{BB962C8B-B14F-4D97-AF65-F5344CB8AC3E}">
        <p14:creationId xmlns:p14="http://schemas.microsoft.com/office/powerpoint/2010/main" val="358747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2057400"/>
            <a:ext cx="8382000" cy="4068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…and why should you care?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Steve Bohlen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Read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Books +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Software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v</a:t>
            </a:r>
            <a:r>
              <a:rPr lang="en-US" sz="3200" baseline="0" dirty="0" smtClean="0">
                <a:solidFill>
                  <a:schemeClr val="bg1">
                    <a:lumMod val="85000"/>
                  </a:schemeClr>
                </a:solidFill>
              </a:rPr>
              <a:t>s.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 “Read Software + Write Books”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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Blog, 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Screencast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, Speak, Share, Learn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81000" y="4114800"/>
            <a:ext cx="2209800" cy="6858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IMailService.Send</a:t>
            </a:r>
            <a:r>
              <a:rPr lang="en-US" dirty="0" smtClean="0"/>
              <a:t>(…)</a:t>
            </a:r>
            <a:endParaRPr lang="en-US" dirty="0"/>
          </a:p>
        </p:txBody>
      </p:sp>
      <p:sp>
        <p:nvSpPr>
          <p:cNvPr id="15" name="Down Arrow 14"/>
          <p:cNvSpPr/>
          <p:nvPr/>
        </p:nvSpPr>
        <p:spPr>
          <a:xfrm>
            <a:off x="1219200" y="3279268"/>
            <a:ext cx="457200" cy="9330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572000" y="3962400"/>
            <a:ext cx="3276600" cy="2514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Exception Advice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029200" y="4114800"/>
            <a:ext cx="2667000" cy="18288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Retry Advice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334000" y="4272541"/>
            <a:ext cx="2209800" cy="121385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Transaction Advice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5734940" y="4386841"/>
            <a:ext cx="1676400" cy="6858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MailService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Dynamic Proxy AOP</a:t>
            </a:r>
            <a:endParaRPr lang="en-US" dirty="0"/>
          </a:p>
        </p:txBody>
      </p:sp>
      <p:sp>
        <p:nvSpPr>
          <p:cNvPr id="11" name="Curved Left Arrow 10"/>
          <p:cNvSpPr/>
          <p:nvPr/>
        </p:nvSpPr>
        <p:spPr>
          <a:xfrm>
            <a:off x="7315200" y="2554480"/>
            <a:ext cx="1676400" cy="25908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Create</a:t>
            </a: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MailService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715000" y="2057400"/>
            <a:ext cx="1676400" cy="1295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IoC</a:t>
            </a:r>
            <a:r>
              <a:rPr lang="en-US" dirty="0" smtClean="0"/>
              <a:t> Container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2209800" y="2209800"/>
            <a:ext cx="3657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Request </a:t>
            </a:r>
            <a:r>
              <a:rPr lang="en-US" dirty="0" err="1" smtClean="0"/>
              <a:t>IMailService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 rot="16200000">
            <a:off x="6050155" y="3439413"/>
            <a:ext cx="683129" cy="362841"/>
          </a:xfrm>
          <a:prstGeom prst="rightArrow">
            <a:avLst>
              <a:gd name="adj1" fmla="val 50000"/>
              <a:gd name="adj2" fmla="val 51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09600" y="2057400"/>
            <a:ext cx="1676400" cy="1295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Your Code</a:t>
            </a:r>
            <a:endParaRPr lang="en-US" dirty="0"/>
          </a:p>
        </p:txBody>
      </p:sp>
      <p:sp>
        <p:nvSpPr>
          <p:cNvPr id="13" name="Left Arrow 12"/>
          <p:cNvSpPr/>
          <p:nvPr/>
        </p:nvSpPr>
        <p:spPr>
          <a:xfrm>
            <a:off x="2133600" y="2744980"/>
            <a:ext cx="3579976" cy="4939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Return Proxy of </a:t>
            </a:r>
            <a:r>
              <a:rPr lang="en-US" dirty="0" err="1" smtClean="0"/>
              <a:t>MailService</a:t>
            </a:r>
            <a:endParaRPr lang="en-US" dirty="0"/>
          </a:p>
        </p:txBody>
      </p:sp>
      <p:sp>
        <p:nvSpPr>
          <p:cNvPr id="16" name="Explosion 1 15"/>
          <p:cNvSpPr/>
          <p:nvPr/>
        </p:nvSpPr>
        <p:spPr>
          <a:xfrm rot="21054374">
            <a:off x="537872" y="4068084"/>
            <a:ext cx="3724857" cy="2281294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NEW!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…with Advised Behavior!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50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0" grpId="0" animBg="1"/>
      <p:bldP spid="9" grpId="0" animBg="1"/>
      <p:bldP spid="8" grpId="0" animBg="1"/>
      <p:bldP spid="6" grpId="0" animBg="1"/>
      <p:bldP spid="11" grpId="0" animBg="1"/>
      <p:bldP spid="4" grpId="0" animBg="1"/>
      <p:bldP spid="5" grpId="0" animBg="1"/>
      <p:bldP spid="7" grpId="0" animBg="1"/>
      <p:bldP spid="3" grpId="0" animBg="1"/>
      <p:bldP spid="13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Pros of Dynamic Proxy AOP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</a:t>
            </a:r>
            <a:r>
              <a:rPr lang="en-US" dirty="0" err="1" smtClean="0"/>
              <a:t>IoC</a:t>
            </a:r>
            <a:r>
              <a:rPr lang="en-US" dirty="0" smtClean="0"/>
              <a:t> containers support it to </a:t>
            </a:r>
            <a:r>
              <a:rPr lang="en-US" i="1" dirty="0" smtClean="0"/>
              <a:t>varying</a:t>
            </a:r>
            <a:r>
              <a:rPr lang="en-US" dirty="0" smtClean="0"/>
              <a:t> degrees</a:t>
            </a:r>
          </a:p>
          <a:p>
            <a:pPr lvl="1"/>
            <a:r>
              <a:rPr lang="en-US" dirty="0" smtClean="0"/>
              <a:t>Tier1: Spring.NET, etc.</a:t>
            </a:r>
          </a:p>
          <a:p>
            <a:pPr lvl="1"/>
            <a:r>
              <a:rPr lang="en-US" dirty="0" smtClean="0"/>
              <a:t>Tier2: Castle Windsor, Unity, etc.</a:t>
            </a:r>
          </a:p>
          <a:p>
            <a:pPr lvl="1"/>
            <a:r>
              <a:rPr lang="en-US" dirty="0" smtClean="0"/>
              <a:t>Tier3: </a:t>
            </a:r>
            <a:r>
              <a:rPr lang="en-US" dirty="0" err="1" smtClean="0"/>
              <a:t>StructureMap</a:t>
            </a:r>
            <a:r>
              <a:rPr lang="en-US" dirty="0" smtClean="0"/>
              <a:t>, </a:t>
            </a:r>
            <a:r>
              <a:rPr lang="en-US" dirty="0" err="1" smtClean="0"/>
              <a:t>NInject</a:t>
            </a:r>
            <a:r>
              <a:rPr lang="en-US" dirty="0" smtClean="0"/>
              <a:t>, etc.</a:t>
            </a:r>
          </a:p>
          <a:p>
            <a:r>
              <a:rPr lang="en-US" dirty="0" smtClean="0"/>
              <a:t>Don’t have to pre-plan advice at compile-time</a:t>
            </a:r>
          </a:p>
          <a:p>
            <a:r>
              <a:rPr lang="en-US" dirty="0" smtClean="0"/>
              <a:t>Broad collection of free/OSS frameworks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66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 of Dynamic Proxy AOP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Imposes constraints on your OO designs</a:t>
            </a:r>
          </a:p>
          <a:p>
            <a:pPr lvl="1"/>
            <a:r>
              <a:rPr lang="en-US" dirty="0" smtClean="0"/>
              <a:t>Interfaces, Virtual members</a:t>
            </a:r>
          </a:p>
          <a:p>
            <a:pPr lvl="1"/>
            <a:r>
              <a:rPr lang="en-US" dirty="0" smtClean="0"/>
              <a:t>No static, no sealed, etc.</a:t>
            </a:r>
          </a:p>
          <a:p>
            <a:r>
              <a:rPr lang="en-US" dirty="0" smtClean="0"/>
              <a:t>Only advise public members</a:t>
            </a:r>
          </a:p>
          <a:p>
            <a:r>
              <a:rPr lang="en-US" dirty="0" smtClean="0"/>
              <a:t>Cannot advise third-party code</a:t>
            </a:r>
          </a:p>
          <a:p>
            <a:pPr lvl="1"/>
            <a:r>
              <a:rPr lang="en-US" dirty="0" smtClean="0"/>
              <a:t>Unless it meets the above requirements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 smtClean="0"/>
          </a:p>
          <a:p>
            <a:r>
              <a:rPr lang="en-US" dirty="0" smtClean="0"/>
              <a:t>Typically slower at run-time than IL Weaving</a:t>
            </a:r>
          </a:p>
          <a:p>
            <a:pPr lvl="1"/>
            <a:r>
              <a:rPr lang="en-US" dirty="0" smtClean="0"/>
              <a:t>Proxy introduces another layer of indirection</a:t>
            </a:r>
          </a:p>
          <a:p>
            <a:pPr lvl="1"/>
            <a:r>
              <a:rPr lang="en-US" dirty="0" smtClean="0"/>
              <a:t>Not usually an issue</a:t>
            </a:r>
          </a:p>
          <a:p>
            <a:r>
              <a:rPr lang="en-US" dirty="0" smtClean="0"/>
              <a:t>Typically requires adopting an </a:t>
            </a:r>
            <a:r>
              <a:rPr lang="en-US" dirty="0" err="1" smtClean="0"/>
              <a:t>IoC</a:t>
            </a:r>
            <a:r>
              <a:rPr lang="en-US" dirty="0" smtClean="0"/>
              <a:t> container</a:t>
            </a:r>
          </a:p>
          <a:p>
            <a:pPr lvl="1"/>
            <a:r>
              <a:rPr lang="en-US" dirty="0" smtClean="0"/>
              <a:t>Or at least a Dynamic Proxy library!</a:t>
            </a:r>
          </a:p>
          <a:p>
            <a:r>
              <a:rPr lang="en-US" dirty="0" smtClean="0"/>
              <a:t>Can be challenging to understand where advice is applied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9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Code: Exploring Dynamic Proxy AOP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63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IL Weaving AOP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72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IL Weaving AOP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Aspect applied </a:t>
            </a:r>
            <a:r>
              <a:rPr lang="en-US" i="1" dirty="0" smtClean="0"/>
              <a:t>after</a:t>
            </a:r>
            <a:r>
              <a:rPr lang="en-US" dirty="0" smtClean="0"/>
              <a:t> the .NET Compiler builds the IL</a:t>
            </a:r>
          </a:p>
          <a:p>
            <a:pPr lvl="1"/>
            <a:r>
              <a:rPr lang="en-US" dirty="0" smtClean="0"/>
              <a:t>They are </a:t>
            </a:r>
            <a:r>
              <a:rPr lang="en-US" i="1" dirty="0" smtClean="0"/>
              <a:t>weaved</a:t>
            </a:r>
            <a:r>
              <a:rPr lang="en-US" dirty="0" smtClean="0"/>
              <a:t> into the Assembly’s MSIL</a:t>
            </a:r>
          </a:p>
          <a:p>
            <a:r>
              <a:rPr lang="en-US" dirty="0" smtClean="0"/>
              <a:t>Typically invoked as an MSBUILD post-compilation task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89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381000" y="2133600"/>
            <a:ext cx="7848600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Normal .NET Build/Compile Pipeline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532688" y="4419600"/>
            <a:ext cx="2362912" cy="914400"/>
            <a:chOff x="532688" y="4419600"/>
            <a:chExt cx="2362912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532688" y="4419600"/>
              <a:ext cx="1600200" cy="914400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Advised .NET Assembly</a:t>
              </a:r>
              <a:endParaRPr lang="en-US" dirty="0"/>
            </a:p>
          </p:txBody>
        </p:sp>
        <p:sp>
          <p:nvSpPr>
            <p:cNvPr id="20" name="Right Arrow 19"/>
            <p:cNvSpPr/>
            <p:nvPr/>
          </p:nvSpPr>
          <p:spPr>
            <a:xfrm rot="10800000">
              <a:off x="1981200" y="4610100"/>
              <a:ext cx="914400" cy="5334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2705100" y="4114800"/>
            <a:ext cx="3276600" cy="2514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Exception Advice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3162300" y="4267200"/>
            <a:ext cx="2667000" cy="18288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Retry Advice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3467100" y="4424941"/>
            <a:ext cx="2209800" cy="121385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Transaction Advice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6400800" y="3082895"/>
            <a:ext cx="1600200" cy="2251105"/>
            <a:chOff x="6400800" y="3082895"/>
            <a:chExt cx="1600200" cy="2251105"/>
          </a:xfrm>
        </p:grpSpPr>
        <p:sp>
          <p:nvSpPr>
            <p:cNvPr id="13" name="Rounded Rectangle 12"/>
            <p:cNvSpPr/>
            <p:nvPr/>
          </p:nvSpPr>
          <p:spPr>
            <a:xfrm>
              <a:off x="6400800" y="4419600"/>
              <a:ext cx="1600200" cy="9144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IL Weaver</a:t>
              </a:r>
              <a:endParaRPr lang="en-US" dirty="0"/>
            </a:p>
          </p:txBody>
        </p:sp>
        <p:sp>
          <p:nvSpPr>
            <p:cNvPr id="12" name="Right Arrow 11"/>
            <p:cNvSpPr/>
            <p:nvPr/>
          </p:nvSpPr>
          <p:spPr>
            <a:xfrm rot="5400000">
              <a:off x="6477000" y="3540095"/>
              <a:ext cx="1447800" cy="5334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105400" y="2286000"/>
            <a:ext cx="2895600" cy="914400"/>
            <a:chOff x="5105400" y="2286000"/>
            <a:chExt cx="2895600" cy="914400"/>
          </a:xfrm>
        </p:grpSpPr>
        <p:sp>
          <p:nvSpPr>
            <p:cNvPr id="7" name="Rounded Rectangle 6"/>
            <p:cNvSpPr/>
            <p:nvPr/>
          </p:nvSpPr>
          <p:spPr>
            <a:xfrm>
              <a:off x="6400800" y="2286000"/>
              <a:ext cx="1600200" cy="914400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.NET Assembly</a:t>
              </a:r>
              <a:endParaRPr lang="en-US" dirty="0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5105400" y="2476500"/>
              <a:ext cx="1447800" cy="5334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IL Weaving AOP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286000" y="2282439"/>
            <a:ext cx="2895600" cy="914400"/>
            <a:chOff x="2286000" y="2282439"/>
            <a:chExt cx="2895600" cy="914400"/>
          </a:xfrm>
        </p:grpSpPr>
        <p:sp>
          <p:nvSpPr>
            <p:cNvPr id="6" name="Rounded Rectangle 5"/>
            <p:cNvSpPr/>
            <p:nvPr/>
          </p:nvSpPr>
          <p:spPr>
            <a:xfrm>
              <a:off x="3581400" y="2282439"/>
              <a:ext cx="1600200" cy="9144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MSBUILD</a:t>
              </a:r>
              <a:endParaRPr lang="en-US" dirty="0"/>
            </a:p>
          </p:txBody>
        </p:sp>
        <p:sp>
          <p:nvSpPr>
            <p:cNvPr id="8" name="Right Arrow 7"/>
            <p:cNvSpPr/>
            <p:nvPr/>
          </p:nvSpPr>
          <p:spPr>
            <a:xfrm>
              <a:off x="2286000" y="2476500"/>
              <a:ext cx="1447800" cy="5334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533400" y="2286000"/>
            <a:ext cx="18288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Your Code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3810000" y="4542446"/>
            <a:ext cx="2590800" cy="685800"/>
            <a:chOff x="3810000" y="4542446"/>
            <a:chExt cx="2590800" cy="685800"/>
          </a:xfrm>
        </p:grpSpPr>
        <p:sp>
          <p:nvSpPr>
            <p:cNvPr id="19" name="Rounded Rectangle 18"/>
            <p:cNvSpPr/>
            <p:nvPr/>
          </p:nvSpPr>
          <p:spPr>
            <a:xfrm>
              <a:off x="3810000" y="4542446"/>
              <a:ext cx="1676400" cy="6858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/>
                <a:t>MailService</a:t>
              </a:r>
              <a:endParaRPr lang="en-US" dirty="0"/>
            </a:p>
          </p:txBody>
        </p:sp>
        <p:sp>
          <p:nvSpPr>
            <p:cNvPr id="14" name="Right Arrow 13"/>
            <p:cNvSpPr/>
            <p:nvPr/>
          </p:nvSpPr>
          <p:spPr>
            <a:xfrm rot="10800000">
              <a:off x="5334000" y="4610100"/>
              <a:ext cx="1066800" cy="5334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9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  <p:bldP spid="17" grpId="0" animBg="1"/>
      <p:bldP spid="18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 of IL Weaving AOP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Imposes no OO design constraints</a:t>
            </a:r>
          </a:p>
          <a:p>
            <a:pPr lvl="1"/>
            <a:r>
              <a:rPr lang="en-US" dirty="0" smtClean="0"/>
              <a:t>Advise statics, sealed, privates</a:t>
            </a:r>
          </a:p>
          <a:p>
            <a:r>
              <a:rPr lang="en-US" dirty="0" smtClean="0"/>
              <a:t>Imposes no run-time performance overhead</a:t>
            </a:r>
          </a:p>
          <a:p>
            <a:pPr lvl="1"/>
            <a:r>
              <a:rPr lang="en-US" dirty="0" smtClean="0"/>
              <a:t>Beyond what the aspect itself add, of course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r>
              <a:rPr lang="en-US" dirty="0" smtClean="0">
                <a:sym typeface="Wingdings" pitchFamily="2" charset="2"/>
              </a:rPr>
              <a:t>Can advise third-party code</a:t>
            </a:r>
          </a:p>
          <a:p>
            <a:r>
              <a:rPr lang="en-US" dirty="0" smtClean="0">
                <a:sym typeface="Wingdings" pitchFamily="2" charset="2"/>
              </a:rPr>
              <a:t>IDE Tooling can assist in visualizing where aspects are applied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6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 of IL Weaving AOP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068763"/>
          </a:xfrm>
        </p:spPr>
        <p:txBody>
          <a:bodyPr/>
          <a:lstStyle/>
          <a:p>
            <a:r>
              <a:rPr lang="en-US" dirty="0" smtClean="0">
                <a:sym typeface="Wingdings" pitchFamily="2" charset="2"/>
              </a:rPr>
              <a:t>Must know aspects at compile-time</a:t>
            </a:r>
          </a:p>
          <a:p>
            <a:r>
              <a:rPr lang="en-US" dirty="0" smtClean="0">
                <a:sym typeface="Wingdings" pitchFamily="2" charset="2"/>
              </a:rPr>
              <a:t>Compilation overhead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Adds post-build steps</a:t>
            </a:r>
          </a:p>
          <a:p>
            <a:r>
              <a:rPr lang="en-US" dirty="0" smtClean="0">
                <a:sym typeface="Wingdings" pitchFamily="2" charset="2"/>
              </a:rPr>
              <a:t>Cannot compile ‘just with MSBUILD’ any more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Tooling dependency!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40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Code: Exploring IL Weaving AOP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1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Steve Bohlen</a:t>
            </a:r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7200" y="1806544"/>
            <a:ext cx="8229600" cy="489905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20 years developing software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LISP, Delphi, C/C++, VB, VB.NET, , Ruby, C#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Senior Engineer </a:t>
            </a:r>
            <a:r>
              <a:rPr lang="en-US" sz="3000" dirty="0" err="1" smtClean="0">
                <a:solidFill>
                  <a:schemeClr val="bg1"/>
                </a:solidFill>
              </a:rPr>
              <a:t>Springsource</a:t>
            </a:r>
            <a:r>
              <a:rPr lang="en-US" sz="3000" dirty="0" smtClean="0">
                <a:solidFill>
                  <a:schemeClr val="bg1"/>
                </a:solidFill>
              </a:rPr>
              <a:t>/VMware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Co-Founder, NYC 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Alt.Net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User Group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http://nyalt.net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Co-Organizer, </a:t>
            </a:r>
            <a:r>
              <a:rPr lang="en-US" sz="3000" dirty="0">
                <a:solidFill>
                  <a:schemeClr val="bg1"/>
                </a:solidFill>
              </a:rPr>
              <a:t>NYC </a:t>
            </a:r>
            <a:r>
              <a:rPr lang="en-US" sz="3000" dirty="0" smtClean="0">
                <a:solidFill>
                  <a:schemeClr val="bg1"/>
                </a:solidFill>
              </a:rPr>
              <a:t>DDD </a:t>
            </a:r>
            <a:r>
              <a:rPr lang="en-US" sz="3000" dirty="0">
                <a:solidFill>
                  <a:schemeClr val="bg1"/>
                </a:solidFill>
              </a:rPr>
              <a:t>User </a:t>
            </a:r>
            <a:r>
              <a:rPr lang="en-US" sz="3000" dirty="0" smtClean="0">
                <a:solidFill>
                  <a:schemeClr val="bg1"/>
                </a:solidFill>
              </a:rPr>
              <a:t>Group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http://dddnyc.org</a:t>
            </a:r>
            <a:endParaRPr lang="en-US" sz="3000" dirty="0">
              <a:solidFill>
                <a:srgbClr val="FFC000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Contributor: various OSS projects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NHibernate</a:t>
            </a:r>
            <a:r>
              <a:rPr lang="en-US" sz="3000" dirty="0" smtClean="0">
                <a:solidFill>
                  <a:schemeClr val="bg1"/>
                </a:solidFill>
              </a:rPr>
              <a:t> http://www.nhforge.org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NDbUnit</a:t>
            </a:r>
            <a:r>
              <a:rPr lang="en-US" sz="3000" dirty="0" smtClean="0">
                <a:solidFill>
                  <a:schemeClr val="bg1"/>
                </a:solidFill>
              </a:rPr>
              <a:t> http://www.googlecode.com/ndbunit</a:t>
            </a:r>
            <a:endParaRPr lang="en-US" sz="3000" dirty="0">
              <a:solidFill>
                <a:schemeClr val="bg1"/>
              </a:solidFill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Spring.NET</a:t>
            </a:r>
            <a:r>
              <a:rPr lang="en-US" sz="3000" dirty="0" smtClean="0">
                <a:solidFill>
                  <a:schemeClr val="bg1"/>
                </a:solidFill>
              </a:rPr>
              <a:t> http</a:t>
            </a:r>
            <a:r>
              <a:rPr lang="en-US" sz="3000" dirty="0">
                <a:solidFill>
                  <a:schemeClr val="bg1"/>
                </a:solidFill>
              </a:rPr>
              <a:t>://</a:t>
            </a:r>
            <a:r>
              <a:rPr lang="en-US" sz="3000" dirty="0" smtClean="0">
                <a:solidFill>
                  <a:schemeClr val="bg1"/>
                </a:solidFill>
              </a:rPr>
              <a:t>www.springframework.net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</a:t>
            </a:r>
            <a:r>
              <a:rPr lang="en-US" sz="3000" dirty="0">
                <a:solidFill>
                  <a:srgbClr val="FFC000"/>
                </a:solidFill>
              </a:rPr>
              <a:t>blog.unhandled-exceptions.com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e-mail: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sbohlen@gmail.com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twitter: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Membership: </a:t>
            </a:r>
            <a:r>
              <a:rPr lang="en-US" sz="3000" dirty="0">
                <a:solidFill>
                  <a:srgbClr val="FFC000"/>
                </a:solidFill>
              </a:rPr>
              <a:t>ASP Insiders, C# Insiders, </a:t>
            </a:r>
            <a:r>
              <a:rPr lang="en-US" sz="3000" dirty="0" err="1">
                <a:solidFill>
                  <a:srgbClr val="FFC000"/>
                </a:solidFill>
              </a:rPr>
              <a:t>Telerik</a:t>
            </a:r>
            <a:r>
              <a:rPr lang="en-US" sz="3000" dirty="0">
                <a:solidFill>
                  <a:srgbClr val="FFC000"/>
                </a:solidFill>
              </a:rPr>
              <a:t> Insiders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altnetnewyorklogo.png"/>
          <p:cNvPicPr>
            <a:picLocks noChangeAspect="1"/>
          </p:cNvPicPr>
          <p:nvPr/>
        </p:nvPicPr>
        <p:blipFill>
          <a:blip cstate="print"/>
          <a:stretch>
            <a:fillRect/>
          </a:stretch>
        </p:blipFill>
        <p:spPr>
          <a:xfrm>
            <a:off x="7067004" y="2049980"/>
            <a:ext cx="1695996" cy="1238077"/>
          </a:xfrm>
          <a:prstGeom prst="rect">
            <a:avLst/>
          </a:prstGeom>
        </p:spPr>
      </p:pic>
      <p:pic>
        <p:nvPicPr>
          <p:cNvPr id="7" name="Picture 6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469" y="5245438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60" y="3489375"/>
            <a:ext cx="1841683" cy="971550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51" y="1330294"/>
            <a:ext cx="2286000" cy="4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9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Specialized AOP Tools and Frameworks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27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Mono.CecIL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System.Reflection</a:t>
            </a:r>
            <a:endParaRPr lang="en-US" dirty="0" smtClean="0"/>
          </a:p>
          <a:p>
            <a:pPr lvl="1"/>
            <a:r>
              <a:rPr lang="en-US" dirty="0" smtClean="0"/>
              <a:t>Exposes only a subset of IL operations</a:t>
            </a:r>
          </a:p>
          <a:p>
            <a:pPr lvl="1"/>
            <a:r>
              <a:rPr lang="en-US" dirty="0" smtClean="0"/>
              <a:t>Read-Only</a:t>
            </a:r>
          </a:p>
          <a:p>
            <a:r>
              <a:rPr lang="en-US" dirty="0" err="1" smtClean="0"/>
              <a:t>Mono.CecIL</a:t>
            </a:r>
            <a:endParaRPr lang="en-US" dirty="0" smtClean="0"/>
          </a:p>
          <a:p>
            <a:pPr lvl="1"/>
            <a:r>
              <a:rPr lang="en-US" dirty="0" smtClean="0"/>
              <a:t>Much broader set of operations on IL</a:t>
            </a:r>
          </a:p>
          <a:p>
            <a:pPr lvl="1"/>
            <a:r>
              <a:rPr lang="en-US" dirty="0" smtClean="0"/>
              <a:t>Read-Write</a:t>
            </a:r>
          </a:p>
          <a:p>
            <a:pPr lvl="2"/>
            <a:r>
              <a:rPr lang="en-US" dirty="0" smtClean="0"/>
              <a:t>In-memory</a:t>
            </a:r>
          </a:p>
          <a:p>
            <a:pPr lvl="2"/>
            <a:r>
              <a:rPr lang="en-US" dirty="0" smtClean="0"/>
              <a:t>To disk</a:t>
            </a:r>
          </a:p>
          <a:p>
            <a:pPr lvl="1"/>
            <a:r>
              <a:rPr lang="en-US" dirty="0" smtClean="0"/>
              <a:t>Example: used by </a:t>
            </a:r>
            <a:r>
              <a:rPr lang="en-US" dirty="0" err="1" smtClean="0"/>
              <a:t>LinFu</a:t>
            </a:r>
            <a:r>
              <a:rPr lang="en-US" dirty="0" smtClean="0"/>
              <a:t> AOP engine</a:t>
            </a:r>
          </a:p>
          <a:p>
            <a:pPr lvl="2"/>
            <a:r>
              <a:rPr lang="en-US" dirty="0"/>
              <a:t>https://github.com/philiplaureano/LinFu</a:t>
            </a:r>
          </a:p>
        </p:txBody>
      </p:sp>
    </p:spTree>
    <p:extLst>
      <p:ext uri="{BB962C8B-B14F-4D97-AF65-F5344CB8AC3E}">
        <p14:creationId xmlns:p14="http://schemas.microsoft.com/office/powerpoint/2010/main" val="50224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NotifyPropertyWeaver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Uses </a:t>
            </a:r>
            <a:r>
              <a:rPr lang="en-US" dirty="0" err="1" smtClean="0"/>
              <a:t>Mono.CecIL</a:t>
            </a:r>
            <a:r>
              <a:rPr lang="en-US" dirty="0" smtClean="0"/>
              <a:t> in an MSBUILD post-compilation task</a:t>
            </a:r>
          </a:p>
          <a:p>
            <a:r>
              <a:rPr lang="en-US" dirty="0" smtClean="0"/>
              <a:t>Writes modified assemblies to disk</a:t>
            </a:r>
          </a:p>
          <a:p>
            <a:r>
              <a:rPr lang="en-US" dirty="0" smtClean="0"/>
              <a:t>No run-time dependency on </a:t>
            </a:r>
            <a:r>
              <a:rPr lang="en-US" dirty="0" err="1" smtClean="0"/>
              <a:t>Mono.CecIL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371600" y="3886200"/>
            <a:ext cx="5943600" cy="1828800"/>
          </a:xfrm>
          <a:prstGeom prst="roundRect">
            <a:avLst>
              <a:gd name="adj" fmla="val 87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70C0"/>
                </a:solidFill>
              </a:rPr>
              <a:t>public class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</a:rPr>
              <a:t>Person</a:t>
            </a:r>
            <a:r>
              <a:rPr lang="en-US" sz="1600" dirty="0">
                <a:solidFill>
                  <a:schemeClr val="tx1"/>
                </a:solidFill>
              </a:rPr>
              <a:t> : </a:t>
            </a:r>
            <a:r>
              <a:rPr lang="en-US" sz="1600" dirty="0" err="1">
                <a:solidFill>
                  <a:srgbClr val="00B0F0"/>
                </a:solidFill>
              </a:rPr>
              <a:t>INotifyPropertyChanged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{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    </a:t>
            </a:r>
            <a:r>
              <a:rPr lang="en-US" sz="1600" dirty="0">
                <a:solidFill>
                  <a:srgbClr val="0070C0"/>
                </a:solidFill>
              </a:rPr>
              <a:t>public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event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rgbClr val="00B0F0"/>
                </a:solidFill>
              </a:rPr>
              <a:t>PropertyChangedEventHandler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PropertyChanged</a:t>
            </a:r>
            <a:r>
              <a:rPr lang="en-US" sz="1600" dirty="0">
                <a:solidFill>
                  <a:schemeClr val="tx1"/>
                </a:solidFill>
              </a:rPr>
              <a:t>;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    </a:t>
            </a:r>
            <a:r>
              <a:rPr lang="en-US" sz="1600" dirty="0">
                <a:solidFill>
                  <a:srgbClr val="0070C0"/>
                </a:solidFill>
              </a:rPr>
              <a:t>public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string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FirstName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{ get; set; }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    </a:t>
            </a:r>
            <a:r>
              <a:rPr lang="en-US" sz="1600" dirty="0">
                <a:solidFill>
                  <a:srgbClr val="0070C0"/>
                </a:solidFill>
              </a:rPr>
              <a:t>public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string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LastName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{ get; set; </a:t>
            </a:r>
            <a:r>
              <a:rPr lang="en-US" sz="1600" dirty="0" smtClean="0">
                <a:solidFill>
                  <a:schemeClr val="tx1"/>
                </a:solidFill>
              </a:rPr>
              <a:t>}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}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5715000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00" dirty="0" err="1" smtClean="0"/>
              <a:t>NuGet</a:t>
            </a:r>
            <a:r>
              <a:rPr lang="en-US" sz="2700" dirty="0" smtClean="0"/>
              <a:t> Package</a:t>
            </a:r>
          </a:p>
          <a:p>
            <a:r>
              <a:rPr lang="en-US" sz="2700" dirty="0" smtClean="0"/>
              <a:t>Visual Studio Extension</a:t>
            </a:r>
          </a:p>
        </p:txBody>
      </p:sp>
    </p:spTree>
    <p:extLst>
      <p:ext uri="{BB962C8B-B14F-4D97-AF65-F5344CB8AC3E}">
        <p14:creationId xmlns:p14="http://schemas.microsoft.com/office/powerpoint/2010/main" val="361998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5" grpId="0" animBg="1"/>
      <p:bldP spid="6" grpId="0" build="p" bldLvl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AOP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AOP can be a powerful tool</a:t>
            </a:r>
          </a:p>
          <a:p>
            <a:pPr lvl="1"/>
            <a:r>
              <a:rPr lang="en-US" dirty="0" smtClean="0"/>
              <a:t>For those not afraid to use it!</a:t>
            </a:r>
          </a:p>
          <a:p>
            <a:r>
              <a:rPr lang="en-US" dirty="0" smtClean="0"/>
              <a:t>Solves common real-world problems</a:t>
            </a:r>
          </a:p>
          <a:p>
            <a:r>
              <a:rPr lang="en-US" dirty="0" smtClean="0"/>
              <a:t>Respects SRP in your OO Modeling</a:t>
            </a:r>
          </a:p>
          <a:p>
            <a:r>
              <a:rPr lang="en-US" dirty="0" smtClean="0"/>
              <a:t>Support non-functional requirements</a:t>
            </a:r>
          </a:p>
          <a:p>
            <a:pPr lvl="1"/>
            <a:r>
              <a:rPr lang="en-US" dirty="0" smtClean="0"/>
              <a:t>Without adding ‘noise’ to your business code</a:t>
            </a:r>
          </a:p>
          <a:p>
            <a:r>
              <a:rPr lang="en-US" dirty="0" smtClean="0"/>
              <a:t>Wide array of tools, frameworks, etc.</a:t>
            </a:r>
          </a:p>
          <a:p>
            <a:pPr lvl="1"/>
            <a:r>
              <a:rPr lang="en-US" dirty="0" smtClean="0"/>
              <a:t>FOSS</a:t>
            </a:r>
          </a:p>
          <a:p>
            <a:pPr lvl="1"/>
            <a:r>
              <a:rPr lang="en-US" dirty="0" smtClean="0"/>
              <a:t>Commercial</a:t>
            </a:r>
          </a:p>
          <a:p>
            <a:r>
              <a:rPr lang="en-US" dirty="0" smtClean="0"/>
              <a:t>Free to choose the approach and tools that suit your needs!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1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81000" y="4237037"/>
            <a:ext cx="8458200" cy="1706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</a:rPr>
              <a:t>http://speakerrate.com/talks/10241</a:t>
            </a:r>
            <a:endParaRPr lang="en-US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2971801"/>
            <a:ext cx="8229600" cy="990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~ </a:t>
            </a:r>
            <a:r>
              <a:rPr lang="en-US" dirty="0" err="1" smtClean="0"/>
              <a:t>fini</a:t>
            </a:r>
            <a:r>
              <a:rPr lang="en-US" dirty="0" smtClean="0"/>
              <a:t> ~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Spring.NET</a:t>
            </a:r>
          </a:p>
          <a:p>
            <a:pPr lvl="1"/>
            <a:r>
              <a:rPr lang="en-US" dirty="0" smtClean="0"/>
              <a:t>http://springframework.net</a:t>
            </a:r>
          </a:p>
          <a:p>
            <a:r>
              <a:rPr lang="en-US" dirty="0" err="1" smtClean="0">
                <a:solidFill>
                  <a:srgbClr val="FFC000"/>
                </a:solidFill>
              </a:rPr>
              <a:t>PostSharp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smtClean="0"/>
              <a:t>http://sharpcrafters.com</a:t>
            </a:r>
          </a:p>
          <a:p>
            <a:r>
              <a:rPr lang="en-US" dirty="0" err="1">
                <a:solidFill>
                  <a:srgbClr val="FFC000"/>
                </a:solidFill>
              </a:rPr>
              <a:t>NotifyPropertyWeaver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/>
              <a:t>http://code.google.com/p/notifypropertyweaver/</a:t>
            </a:r>
          </a:p>
          <a:p>
            <a:r>
              <a:rPr lang="en-US" dirty="0" err="1">
                <a:solidFill>
                  <a:srgbClr val="FFC000"/>
                </a:solidFill>
              </a:rPr>
              <a:t>LinFu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/>
              <a:t>https://github.com/philiplaureano/LinFu</a:t>
            </a:r>
          </a:p>
          <a:p>
            <a:r>
              <a:rPr lang="en-US" dirty="0" err="1">
                <a:solidFill>
                  <a:srgbClr val="FFC000"/>
                </a:solidFill>
              </a:rPr>
              <a:t>Mono.CecIL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/>
              <a:t>https://</a:t>
            </a:r>
            <a:r>
              <a:rPr lang="en-US" dirty="0" smtClean="0"/>
              <a:t>github.com/mono/cecil</a:t>
            </a:r>
          </a:p>
          <a:p>
            <a:pPr lvl="1"/>
            <a:r>
              <a:rPr lang="en-US" dirty="0"/>
              <a:t>https://github.com/jbevain/cecil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69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28875" y="4038600"/>
            <a:ext cx="4429125" cy="457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1752600"/>
            <a:ext cx="2469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I am </a:t>
            </a:r>
            <a:r>
              <a:rPr lang="en-US" sz="4000" dirty="0" smtClean="0">
                <a:solidFill>
                  <a:srgbClr val="FFC000"/>
                </a:solidFill>
              </a:rPr>
              <a:t>NOT</a:t>
            </a:r>
            <a:r>
              <a:rPr lang="en-US" sz="4000" dirty="0" smtClean="0">
                <a:solidFill>
                  <a:schemeClr val="bg1"/>
                </a:solidFill>
              </a:rPr>
              <a:t> a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0600" y="4237108"/>
            <a:ext cx="2594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employee…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" y="5334000"/>
            <a:ext cx="74612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…but I play one at user groups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				and conferences!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5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1828800"/>
            <a:ext cx="306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ASP.NET AJAX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410200"/>
            <a:ext cx="2715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Silverlight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2600" y="2133600"/>
            <a:ext cx="3322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Windows Phone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618" y="5037443"/>
            <a:ext cx="278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Winforms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2536860"/>
            <a:ext cx="2224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WPF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4548560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Reporting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0" y="1295400"/>
            <a:ext cx="251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OpenAccess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ORM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44" y="5867400"/>
            <a:ext cx="1692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JustCode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4733226"/>
            <a:ext cx="1730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JustMock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847" y="6079190"/>
            <a:ext cx="348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Extensions for ASP.NET MVC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441" y="1111321"/>
            <a:ext cx="1968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Test Studio Express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566" y="2711570"/>
            <a:ext cx="185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TeamPulse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386" y="6324600"/>
            <a:ext cx="1875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Test Studio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1433" y="3429000"/>
            <a:ext cx="148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Sitefinity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CMS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336177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JustDecompile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6352" y="3549135"/>
            <a:ext cx="218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C#/VB.NET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51081" y="2511770"/>
            <a:ext cx="2468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ASPX to Razor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0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905000"/>
            <a:ext cx="8229600" cy="4495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Exploring some of the Limits of OOP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Non-AOP Solutions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Learning AOP Concepts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Understanding Different Approaches to AOP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Exploring General AOP Tools and Frameworks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Specialized AOP Tools and Frameworks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Q+A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kumimoji="0" lang="en-US" sz="2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089" y="2209800"/>
            <a:ext cx="4967111" cy="3352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1981200"/>
            <a:ext cx="4038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Heard of AOP?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Tried AOP?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Would like to?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</a:rPr>
              <a:t>Are Just Curious?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1"/>
                </a:solidFill>
              </a:rPr>
              <a:t>Rest of you couldn’t find a better session?</a:t>
            </a:r>
            <a:endParaRPr 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1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The Trouble with OOP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60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6209</TotalTime>
  <Words>1235</Words>
  <Application>Microsoft Office PowerPoint</Application>
  <PresentationFormat>On-screen Show (4:3)</PresentationFormat>
  <Paragraphs>321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Demystifying Aspect-Oriented Programming</vt:lpstr>
      <vt:lpstr>Do I suck?</vt:lpstr>
      <vt:lpstr>Who am I?</vt:lpstr>
      <vt:lpstr>Steve Bohlen</vt:lpstr>
      <vt:lpstr>PowerPoint Presentation</vt:lpstr>
      <vt:lpstr>PowerPoint Presentation</vt:lpstr>
      <vt:lpstr>Agenda</vt:lpstr>
      <vt:lpstr>PowerPoint Presentation</vt:lpstr>
      <vt:lpstr>The Trouble with OOP</vt:lpstr>
      <vt:lpstr>What problem does AOP address?</vt:lpstr>
      <vt:lpstr>The traditional way…</vt:lpstr>
      <vt:lpstr>And elsewhere…</vt:lpstr>
      <vt:lpstr>What are Cross Cutting Concerns?</vt:lpstr>
      <vt:lpstr>Requirements</vt:lpstr>
      <vt:lpstr>PowerPoint Presentation</vt:lpstr>
      <vt:lpstr>PowerPoint Presentation</vt:lpstr>
      <vt:lpstr>PowerPoint Presentation</vt:lpstr>
      <vt:lpstr>PowerPoint Presentation</vt:lpstr>
      <vt:lpstr>Code: Exploring The Problems</vt:lpstr>
      <vt:lpstr>AOP Concepts</vt:lpstr>
      <vt:lpstr>We need…</vt:lpstr>
      <vt:lpstr>Different Categories of Advice</vt:lpstr>
      <vt:lpstr>The AOP value proposition</vt:lpstr>
      <vt:lpstr>System evolution without AOP</vt:lpstr>
      <vt:lpstr>System Evolution with AOP</vt:lpstr>
      <vt:lpstr>Technical Approaches to AOP</vt:lpstr>
      <vt:lpstr>Dynamic Proxy vs. IL Weaving</vt:lpstr>
      <vt:lpstr>Dynamic Proxy AOP</vt:lpstr>
      <vt:lpstr>Understanding Dynamic Proxy AOP</vt:lpstr>
      <vt:lpstr>Understanding Dynamic Proxy AOP</vt:lpstr>
      <vt:lpstr>Pros of Dynamic Proxy AOP Approach</vt:lpstr>
      <vt:lpstr>Cons of Dynamic Proxy AOP Approach</vt:lpstr>
      <vt:lpstr>Code: Exploring Dynamic Proxy AOP</vt:lpstr>
      <vt:lpstr>IL Weaving AOP</vt:lpstr>
      <vt:lpstr>Understanding IL Weaving AOP</vt:lpstr>
      <vt:lpstr>Understanding IL Weaving AOP</vt:lpstr>
      <vt:lpstr>Pros of IL Weaving AOP Approach</vt:lpstr>
      <vt:lpstr>Cons of IL Weaving AOP Approach</vt:lpstr>
      <vt:lpstr>Code: Exploring IL Weaving AOP</vt:lpstr>
      <vt:lpstr>Specialized AOP Tools and Frameworks</vt:lpstr>
      <vt:lpstr>Mono.CecIL</vt:lpstr>
      <vt:lpstr>NotifyPropertyWeaver</vt:lpstr>
      <vt:lpstr>AOP Summary</vt:lpstr>
      <vt:lpstr>PowerPoint Presentation</vt:lpstr>
      <vt:lpstr>References</vt:lpstr>
    </vt:vector>
  </TitlesOfParts>
  <Company>Microdesk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Bohlen (sbohlen@hotmail.com)</dc:creator>
  <cp:lastModifiedBy>Steve Bohlen</cp:lastModifiedBy>
  <cp:revision>340</cp:revision>
  <dcterms:created xsi:type="dcterms:W3CDTF">2008-09-22T00:48:41Z</dcterms:created>
  <dcterms:modified xsi:type="dcterms:W3CDTF">2012-05-12T13:31:23Z</dcterms:modified>
</cp:coreProperties>
</file>