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1"/>
  </p:notesMasterIdLst>
  <p:sldIdLst>
    <p:sldId id="258" r:id="rId2"/>
    <p:sldId id="275" r:id="rId3"/>
    <p:sldId id="276" r:id="rId4"/>
    <p:sldId id="272" r:id="rId5"/>
    <p:sldId id="274" r:id="rId6"/>
    <p:sldId id="447" r:id="rId7"/>
    <p:sldId id="506" r:id="rId8"/>
    <p:sldId id="446" r:id="rId9"/>
    <p:sldId id="445" r:id="rId10"/>
    <p:sldId id="448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402" r:id="rId19"/>
    <p:sldId id="301" r:id="rId20"/>
    <p:sldId id="403" r:id="rId21"/>
    <p:sldId id="302" r:id="rId22"/>
    <p:sldId id="303" r:id="rId23"/>
    <p:sldId id="304" r:id="rId24"/>
    <p:sldId id="305" r:id="rId25"/>
    <p:sldId id="306" r:id="rId26"/>
    <p:sldId id="307" r:id="rId27"/>
    <p:sldId id="404" r:id="rId28"/>
    <p:sldId id="308" r:id="rId29"/>
    <p:sldId id="309" r:id="rId30"/>
    <p:sldId id="310" r:id="rId31"/>
    <p:sldId id="311" r:id="rId32"/>
    <p:sldId id="312" r:id="rId33"/>
    <p:sldId id="313" r:id="rId34"/>
    <p:sldId id="473" r:id="rId35"/>
    <p:sldId id="405" r:id="rId36"/>
    <p:sldId id="314" r:id="rId37"/>
    <p:sldId id="315" r:id="rId38"/>
    <p:sldId id="316" r:id="rId39"/>
    <p:sldId id="317" r:id="rId40"/>
    <p:sldId id="318" r:id="rId41"/>
    <p:sldId id="319" r:id="rId42"/>
    <p:sldId id="406" r:id="rId43"/>
    <p:sldId id="320" r:id="rId44"/>
    <p:sldId id="321" r:id="rId45"/>
    <p:sldId id="322" r:id="rId46"/>
    <p:sldId id="323" r:id="rId47"/>
    <p:sldId id="324" r:id="rId48"/>
    <p:sldId id="449" r:id="rId49"/>
    <p:sldId id="450" r:id="rId50"/>
    <p:sldId id="452" r:id="rId51"/>
    <p:sldId id="453" r:id="rId52"/>
    <p:sldId id="454" r:id="rId53"/>
    <p:sldId id="408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499" r:id="rId66"/>
    <p:sldId id="341" r:id="rId67"/>
    <p:sldId id="342" r:id="rId68"/>
    <p:sldId id="343" r:id="rId69"/>
    <p:sldId id="344" r:id="rId70"/>
    <p:sldId id="474" r:id="rId71"/>
    <p:sldId id="411" r:id="rId72"/>
    <p:sldId id="357" r:id="rId73"/>
    <p:sldId id="413" r:id="rId74"/>
    <p:sldId id="423" r:id="rId75"/>
    <p:sldId id="426" r:id="rId76"/>
    <p:sldId id="427" r:id="rId77"/>
    <p:sldId id="428" r:id="rId78"/>
    <p:sldId id="429" r:id="rId79"/>
    <p:sldId id="498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9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Power/Capability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0.25</c:v>
                </c:pt>
                <c:pt idx="2">
                  <c:v>0.75000000000000022</c:v>
                </c:pt>
                <c:pt idx="3">
                  <c:v>1.7500000000000004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9</c:v>
                </c:pt>
                <c:pt idx="8">
                  <c:v>11</c:v>
                </c:pt>
                <c:pt idx="9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Leakiness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</c:v>
                </c:pt>
                <c:pt idx="1">
                  <c:v>0.125</c:v>
                </c:pt>
                <c:pt idx="2">
                  <c:v>0.3000000000000001</c:v>
                </c:pt>
                <c:pt idx="3">
                  <c:v>0.70000000000000018</c:v>
                </c:pt>
                <c:pt idx="4">
                  <c:v>0.9</c:v>
                </c:pt>
                <c:pt idx="5">
                  <c:v>1.2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Bad ORM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1.2500000000000004E-2</c:v>
                </c:pt>
                <c:pt idx="2">
                  <c:v>0.2</c:v>
                </c:pt>
                <c:pt idx="3">
                  <c:v>0.25</c:v>
                </c:pt>
                <c:pt idx="4">
                  <c:v>0.35000000000000009</c:v>
                </c:pt>
                <c:pt idx="5">
                  <c:v>0.6000000000000002</c:v>
                </c:pt>
                <c:pt idx="6">
                  <c:v>0.8</c:v>
                </c:pt>
                <c:pt idx="7">
                  <c:v>1</c:v>
                </c:pt>
                <c:pt idx="8">
                  <c:v>1.5</c:v>
                </c:pt>
                <c:pt idx="9">
                  <c:v>2</c:v>
                </c:pt>
              </c:numCache>
            </c:numRef>
          </c:val>
        </c:ser>
        <c:marker val="1"/>
        <c:axId val="103215104"/>
        <c:axId val="103216640"/>
      </c:lineChart>
      <c:catAx>
        <c:axId val="103215104"/>
        <c:scaling>
          <c:orientation val="minMax"/>
        </c:scaling>
        <c:axPos val="b"/>
        <c:numFmt formatCode="General" sourceLinked="1"/>
        <c:tickLblPos val="nextTo"/>
        <c:crossAx val="103216640"/>
        <c:crosses val="autoZero"/>
        <c:auto val="1"/>
        <c:lblAlgn val="ctr"/>
        <c:lblOffset val="100"/>
      </c:catAx>
      <c:valAx>
        <c:axId val="103216640"/>
        <c:scaling>
          <c:orientation val="minMax"/>
        </c:scaling>
        <c:axPos val="l"/>
        <c:majorGridlines/>
        <c:numFmt formatCode="General" sourceLinked="1"/>
        <c:tickLblPos val="nextTo"/>
        <c:crossAx val="103215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E0D3F-4552-417F-B2BF-CF89C737DB41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4498FE9-79B8-42A3-9EA9-28EEADCF2270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15 </a:t>
          </a:r>
          <a:r>
            <a:rPr lang="en-US" dirty="0" err="1" smtClean="0"/>
            <a:t>Screencasts</a:t>
          </a:r>
          <a:r>
            <a:rPr lang="en-US" dirty="0" smtClean="0"/>
            <a:t>, 20+ hrs</a:t>
          </a:r>
          <a:endParaRPr lang="en-US" dirty="0"/>
        </a:p>
      </dgm:t>
    </dgm:pt>
    <dgm:pt modelId="{388C341B-F64A-4BCA-B6D8-08D734DB3576}" type="parTrans" cxnId="{855719BA-7408-46E0-BB60-ACAE6A66B1FD}">
      <dgm:prSet/>
      <dgm:spPr/>
      <dgm:t>
        <a:bodyPr/>
        <a:lstStyle/>
        <a:p>
          <a:endParaRPr lang="en-US"/>
        </a:p>
      </dgm:t>
    </dgm:pt>
    <dgm:pt modelId="{DEB38F3C-C030-41BC-9B5F-CA6DFFA66EDA}" type="sibTrans" cxnId="{855719BA-7408-46E0-BB60-ACAE6A66B1FD}">
      <dgm:prSet/>
      <dgm:spPr/>
      <dgm:t>
        <a:bodyPr/>
        <a:lstStyle/>
        <a:p>
          <a:endParaRPr lang="en-US"/>
        </a:p>
      </dgm:t>
    </dgm:pt>
    <dgm:pt modelId="{F1861648-267F-4248-9862-C2E4E9307041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Workshop, 8hrs</a:t>
          </a:r>
          <a:endParaRPr lang="en-US" dirty="0"/>
        </a:p>
      </dgm:t>
    </dgm:pt>
    <dgm:pt modelId="{14B32BCE-3441-4629-AA1C-3888D183680A}" type="parTrans" cxnId="{39711E4F-3879-4978-9FD2-AB7C5D04BF58}">
      <dgm:prSet/>
      <dgm:spPr/>
      <dgm:t>
        <a:bodyPr/>
        <a:lstStyle/>
        <a:p>
          <a:endParaRPr lang="en-US"/>
        </a:p>
      </dgm:t>
    </dgm:pt>
    <dgm:pt modelId="{7BB55ED4-8DFA-43F4-A002-58247BFBD6A8}" type="sibTrans" cxnId="{39711E4F-3879-4978-9FD2-AB7C5D04BF58}">
      <dgm:prSet/>
      <dgm:spPr/>
      <dgm:t>
        <a:bodyPr/>
        <a:lstStyle/>
        <a:p>
          <a:endParaRPr lang="en-US"/>
        </a:p>
      </dgm:t>
    </dgm:pt>
    <dgm:pt modelId="{1CF4B619-0FBE-438F-9501-3B76C9B506F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Tutorial, 3.5hrs</a:t>
          </a:r>
          <a:endParaRPr lang="en-US" dirty="0"/>
        </a:p>
      </dgm:t>
    </dgm:pt>
    <dgm:pt modelId="{4D6C8C52-095F-4852-A070-C985411FBAB7}" type="parTrans" cxnId="{743D8459-B43F-4BA2-B29E-CB74F2C1545E}">
      <dgm:prSet/>
      <dgm:spPr/>
      <dgm:t>
        <a:bodyPr/>
        <a:lstStyle/>
        <a:p>
          <a:endParaRPr lang="en-US"/>
        </a:p>
      </dgm:t>
    </dgm:pt>
    <dgm:pt modelId="{1EE968E4-711D-46AA-B97A-69FA1512AEBC}" type="sibTrans" cxnId="{743D8459-B43F-4BA2-B29E-CB74F2C1545E}">
      <dgm:prSet/>
      <dgm:spPr/>
      <dgm:t>
        <a:bodyPr/>
        <a:lstStyle/>
        <a:p>
          <a:endParaRPr lang="en-US"/>
        </a:p>
      </dgm:t>
    </dgm:pt>
    <dgm:pt modelId="{1D882138-EDA4-4707-8D1B-3212C504FA5D}" type="pres">
      <dgm:prSet presAssocID="{8DFE0D3F-4552-417F-B2BF-CF89C737DB41}" presName="Name0" presStyleCnt="0">
        <dgm:presLayoutVars>
          <dgm:dir/>
          <dgm:animLvl val="lvl"/>
          <dgm:resizeHandles val="exact"/>
        </dgm:presLayoutVars>
      </dgm:prSet>
      <dgm:spPr/>
    </dgm:pt>
    <dgm:pt modelId="{6BCE492D-8A75-4523-830D-A5C8BF7EA108}" type="pres">
      <dgm:prSet presAssocID="{24498FE9-79B8-42A3-9EA9-28EEADCF2270}" presName="Name8" presStyleCnt="0"/>
      <dgm:spPr/>
    </dgm:pt>
    <dgm:pt modelId="{51B55C5C-5E61-4E82-8348-3B668DFBD5AD}" type="pres">
      <dgm:prSet presAssocID="{24498FE9-79B8-42A3-9EA9-28EEADCF227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4C4C9-EE5C-416D-AD6D-FC6A13EAFC6C}" type="pres">
      <dgm:prSet presAssocID="{24498FE9-79B8-42A3-9EA9-28EEADCF22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F40E1-5794-4C43-B89C-39DAF672F465}" type="pres">
      <dgm:prSet presAssocID="{F1861648-267F-4248-9862-C2E4E9307041}" presName="Name8" presStyleCnt="0"/>
      <dgm:spPr/>
    </dgm:pt>
    <dgm:pt modelId="{73F6A766-3014-49F4-BA16-DFE130CC26F9}" type="pres">
      <dgm:prSet presAssocID="{F1861648-267F-4248-9862-C2E4E930704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FCCF5-90E9-4201-8A50-DED6D488E667}" type="pres">
      <dgm:prSet presAssocID="{F1861648-267F-4248-9862-C2E4E930704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B1401-8378-4E60-955E-EBDE17BD2564}" type="pres">
      <dgm:prSet presAssocID="{1CF4B619-0FBE-438F-9501-3B76C9B506F5}" presName="Name8" presStyleCnt="0"/>
      <dgm:spPr/>
    </dgm:pt>
    <dgm:pt modelId="{7B2B2713-0FEC-4410-B3DA-1BCBA53921EC}" type="pres">
      <dgm:prSet presAssocID="{1CF4B619-0FBE-438F-9501-3B76C9B506F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067F5-965F-4F5A-9EE9-DF6DA2B91296}" type="pres">
      <dgm:prSet presAssocID="{1CF4B619-0FBE-438F-9501-3B76C9B506F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3D8459-B43F-4BA2-B29E-CB74F2C1545E}" srcId="{8DFE0D3F-4552-417F-B2BF-CF89C737DB41}" destId="{1CF4B619-0FBE-438F-9501-3B76C9B506F5}" srcOrd="2" destOrd="0" parTransId="{4D6C8C52-095F-4852-A070-C985411FBAB7}" sibTransId="{1EE968E4-711D-46AA-B97A-69FA1512AEBC}"/>
    <dgm:cxn modelId="{D83ABC7C-58BE-4B5D-9B9E-0CF659AEA92B}" type="presOf" srcId="{24498FE9-79B8-42A3-9EA9-28EEADCF2270}" destId="{E2C4C4C9-EE5C-416D-AD6D-FC6A13EAFC6C}" srcOrd="1" destOrd="0" presId="urn:microsoft.com/office/officeart/2005/8/layout/pyramid3"/>
    <dgm:cxn modelId="{79C948D1-0318-44B3-A4C8-6E2ADE4A80D6}" type="presOf" srcId="{F1861648-267F-4248-9862-C2E4E9307041}" destId="{B77FCCF5-90E9-4201-8A50-DED6D488E667}" srcOrd="1" destOrd="0" presId="urn:microsoft.com/office/officeart/2005/8/layout/pyramid3"/>
    <dgm:cxn modelId="{00A64AB5-186A-424A-85D6-0C141E335E0C}" type="presOf" srcId="{F1861648-267F-4248-9862-C2E4E9307041}" destId="{73F6A766-3014-49F4-BA16-DFE130CC26F9}" srcOrd="0" destOrd="0" presId="urn:microsoft.com/office/officeart/2005/8/layout/pyramid3"/>
    <dgm:cxn modelId="{39711E4F-3879-4978-9FD2-AB7C5D04BF58}" srcId="{8DFE0D3F-4552-417F-B2BF-CF89C737DB41}" destId="{F1861648-267F-4248-9862-C2E4E9307041}" srcOrd="1" destOrd="0" parTransId="{14B32BCE-3441-4629-AA1C-3888D183680A}" sibTransId="{7BB55ED4-8DFA-43F4-A002-58247BFBD6A8}"/>
    <dgm:cxn modelId="{4270C6C1-FFD2-49E1-94E1-831C7578E0C9}" type="presOf" srcId="{1CF4B619-0FBE-438F-9501-3B76C9B506F5}" destId="{0D1067F5-965F-4F5A-9EE9-DF6DA2B91296}" srcOrd="1" destOrd="0" presId="urn:microsoft.com/office/officeart/2005/8/layout/pyramid3"/>
    <dgm:cxn modelId="{855719BA-7408-46E0-BB60-ACAE6A66B1FD}" srcId="{8DFE0D3F-4552-417F-B2BF-CF89C737DB41}" destId="{24498FE9-79B8-42A3-9EA9-28EEADCF2270}" srcOrd="0" destOrd="0" parTransId="{388C341B-F64A-4BCA-B6D8-08D734DB3576}" sibTransId="{DEB38F3C-C030-41BC-9B5F-CA6DFFA66EDA}"/>
    <dgm:cxn modelId="{6C76B0B2-BA33-431A-990C-24166823B2B2}" type="presOf" srcId="{1CF4B619-0FBE-438F-9501-3B76C9B506F5}" destId="{7B2B2713-0FEC-4410-B3DA-1BCBA53921EC}" srcOrd="0" destOrd="0" presId="urn:microsoft.com/office/officeart/2005/8/layout/pyramid3"/>
    <dgm:cxn modelId="{BB911E3A-0048-4924-AD44-BABE351B47C2}" type="presOf" srcId="{24498FE9-79B8-42A3-9EA9-28EEADCF2270}" destId="{51B55C5C-5E61-4E82-8348-3B668DFBD5AD}" srcOrd="0" destOrd="0" presId="urn:microsoft.com/office/officeart/2005/8/layout/pyramid3"/>
    <dgm:cxn modelId="{75179F70-02CB-4E1F-ABAD-68E4AA35638B}" type="presOf" srcId="{8DFE0D3F-4552-417F-B2BF-CF89C737DB41}" destId="{1D882138-EDA4-4707-8D1B-3212C504FA5D}" srcOrd="0" destOrd="0" presId="urn:microsoft.com/office/officeart/2005/8/layout/pyramid3"/>
    <dgm:cxn modelId="{2797F8DB-0FC2-49D2-8EC3-43D3906583E6}" type="presParOf" srcId="{1D882138-EDA4-4707-8D1B-3212C504FA5D}" destId="{6BCE492D-8A75-4523-830D-A5C8BF7EA108}" srcOrd="0" destOrd="0" presId="urn:microsoft.com/office/officeart/2005/8/layout/pyramid3"/>
    <dgm:cxn modelId="{30E1959A-4BDE-4501-9C26-812D3DACB422}" type="presParOf" srcId="{6BCE492D-8A75-4523-830D-A5C8BF7EA108}" destId="{51B55C5C-5E61-4E82-8348-3B668DFBD5AD}" srcOrd="0" destOrd="0" presId="urn:microsoft.com/office/officeart/2005/8/layout/pyramid3"/>
    <dgm:cxn modelId="{7F8DD565-C498-4A01-AF7E-A495F477421F}" type="presParOf" srcId="{6BCE492D-8A75-4523-830D-A5C8BF7EA108}" destId="{E2C4C4C9-EE5C-416D-AD6D-FC6A13EAFC6C}" srcOrd="1" destOrd="0" presId="urn:microsoft.com/office/officeart/2005/8/layout/pyramid3"/>
    <dgm:cxn modelId="{2A7238D5-A278-49AB-A46B-0276CE5278F7}" type="presParOf" srcId="{1D882138-EDA4-4707-8D1B-3212C504FA5D}" destId="{107F40E1-5794-4C43-B89C-39DAF672F465}" srcOrd="1" destOrd="0" presId="urn:microsoft.com/office/officeart/2005/8/layout/pyramid3"/>
    <dgm:cxn modelId="{3B09C1C5-AF76-440D-8AFD-5B7BB1A2DC26}" type="presParOf" srcId="{107F40E1-5794-4C43-B89C-39DAF672F465}" destId="{73F6A766-3014-49F4-BA16-DFE130CC26F9}" srcOrd="0" destOrd="0" presId="urn:microsoft.com/office/officeart/2005/8/layout/pyramid3"/>
    <dgm:cxn modelId="{98684438-0BE5-4C94-87CF-4AB682AD5B8F}" type="presParOf" srcId="{107F40E1-5794-4C43-B89C-39DAF672F465}" destId="{B77FCCF5-90E9-4201-8A50-DED6D488E667}" srcOrd="1" destOrd="0" presId="urn:microsoft.com/office/officeart/2005/8/layout/pyramid3"/>
    <dgm:cxn modelId="{AFA4311E-A1C7-4FB2-93ED-DD6B086D26D2}" type="presParOf" srcId="{1D882138-EDA4-4707-8D1B-3212C504FA5D}" destId="{B11B1401-8378-4E60-955E-EBDE17BD2564}" srcOrd="2" destOrd="0" presId="urn:microsoft.com/office/officeart/2005/8/layout/pyramid3"/>
    <dgm:cxn modelId="{294090EB-D7FB-48D9-87F3-12FF049207BD}" type="presParOf" srcId="{B11B1401-8378-4E60-955E-EBDE17BD2564}" destId="{7B2B2713-0FEC-4410-B3DA-1BCBA53921EC}" srcOrd="0" destOrd="0" presId="urn:microsoft.com/office/officeart/2005/8/layout/pyramid3"/>
    <dgm:cxn modelId="{AC3E1ACE-8B36-4830-B508-809122E1B2B4}" type="presParOf" srcId="{B11B1401-8378-4E60-955E-EBDE17BD2564}" destId="{0D1067F5-965F-4F5A-9EE9-DF6DA2B9129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B55C5C-5E61-4E82-8348-3B668DFBD5AD}">
      <dsp:nvSpPr>
        <dsp:cNvPr id="0" name=""/>
        <dsp:cNvSpPr/>
      </dsp:nvSpPr>
      <dsp:spPr>
        <a:xfrm rot="10800000">
          <a:off x="0" y="0"/>
          <a:ext cx="7315200" cy="1642533"/>
        </a:xfrm>
        <a:prstGeom prst="trapezoid">
          <a:avLst>
            <a:gd name="adj" fmla="val 74227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15 </a:t>
          </a:r>
          <a:r>
            <a:rPr lang="en-US" sz="5000" kern="1200" dirty="0" err="1" smtClean="0"/>
            <a:t>Screencasts</a:t>
          </a:r>
          <a:r>
            <a:rPr lang="en-US" sz="5000" kern="1200" dirty="0" smtClean="0"/>
            <a:t>, 20+ hrs</a:t>
          </a:r>
          <a:endParaRPr lang="en-US" sz="5000" kern="1200" dirty="0"/>
        </a:p>
      </dsp:txBody>
      <dsp:txXfrm>
        <a:off x="1280159" y="0"/>
        <a:ext cx="4754880" cy="1642533"/>
      </dsp:txXfrm>
    </dsp:sp>
    <dsp:sp modelId="{73F6A766-3014-49F4-BA16-DFE130CC26F9}">
      <dsp:nvSpPr>
        <dsp:cNvPr id="0" name=""/>
        <dsp:cNvSpPr/>
      </dsp:nvSpPr>
      <dsp:spPr>
        <a:xfrm rot="10800000">
          <a:off x="1219199" y="1642533"/>
          <a:ext cx="4876800" cy="1642533"/>
        </a:xfrm>
        <a:prstGeom prst="trapezoid">
          <a:avLst>
            <a:gd name="adj" fmla="val 74227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Workshop, 8hrs</a:t>
          </a:r>
          <a:endParaRPr lang="en-US" sz="5000" kern="1200" dirty="0"/>
        </a:p>
      </dsp:txBody>
      <dsp:txXfrm>
        <a:off x="2072639" y="1642533"/>
        <a:ext cx="3169920" cy="1642533"/>
      </dsp:txXfrm>
    </dsp:sp>
    <dsp:sp modelId="{7B2B2713-0FEC-4410-B3DA-1BCBA53921EC}">
      <dsp:nvSpPr>
        <dsp:cNvPr id="0" name=""/>
        <dsp:cNvSpPr/>
      </dsp:nvSpPr>
      <dsp:spPr>
        <a:xfrm rot="10800000">
          <a:off x="2438399" y="3285066"/>
          <a:ext cx="2438400" cy="1642533"/>
        </a:xfrm>
        <a:prstGeom prst="trapezoid">
          <a:avLst>
            <a:gd name="adj" fmla="val 74227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Tutorial, 3.5hrs</a:t>
          </a:r>
          <a:endParaRPr lang="en-US" sz="5000" kern="1200" dirty="0"/>
        </a:p>
      </dsp:txBody>
      <dsp:txXfrm>
        <a:off x="2438399" y="3285066"/>
        <a:ext cx="2438400" cy="1642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87DC1-000C-4BE5-84D8-911A2D8063A5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8589B-5716-4AE5-B3F9-0051903F8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600" b="0" i="0" u="none" strike="noStrike" kern="1200" cap="none" spc="0" normalizeH="0" baseline="0" noProof="0" dirty="0">
          <a:ln w="5000" cmpd="sng">
            <a:solidFill>
              <a:srgbClr val="FFC000"/>
            </a:solidFill>
            <a:prstDash val="solid"/>
          </a:ln>
          <a:solidFill>
            <a:srgbClr val="FFC000"/>
          </a:solidFill>
          <a:effectLst/>
          <a:uLnTx/>
          <a:uFillTx/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None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Arial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NHibernate</a:t>
            </a:r>
            <a:r>
              <a:rPr lang="en-US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From Principle to Practice</a:t>
            </a:r>
            <a:endParaRPr lang="en-US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7" descr="altnetnewyork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181600"/>
            <a:ext cx="1695996" cy="123807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28600" y="3810000"/>
            <a:ext cx="8305800" cy="1295400"/>
          </a:xfrm>
          <a:prstGeom prst="rect">
            <a:avLst/>
          </a:prstGeom>
        </p:spPr>
        <p:txBody>
          <a:bodyPr vert="horz" lIns="45720" rIns="4572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Steve Bohlen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E-Mail: sbohlen@gmail.com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Blog: http://blog.unhandled-exceptions.com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>Twitter: @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sbohlen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MVP_FullColor_ForSc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0951" y="5410200"/>
            <a:ext cx="819064" cy="12855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OredevHead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2887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868680"/>
          </a:xfrm>
        </p:spPr>
        <p:txBody>
          <a:bodyPr/>
          <a:lstStyle/>
          <a:p>
            <a:r>
              <a:rPr lang="en-US" dirty="0" smtClean="0"/>
              <a:t>Summer of </a:t>
            </a:r>
            <a:r>
              <a:rPr lang="en-US" dirty="0" err="1" smtClean="0"/>
              <a:t>NHibernate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Session 01:	Setup and Basic Usage Pattern</a:t>
            </a:r>
          </a:p>
          <a:p>
            <a:r>
              <a:rPr lang="en-US" sz="2000" dirty="0" smtClean="0"/>
              <a:t>Session 02:	Exploring Query Methods and Syntax</a:t>
            </a:r>
          </a:p>
          <a:p>
            <a:r>
              <a:rPr lang="en-US" sz="2000" dirty="0" smtClean="0"/>
              <a:t>			-break-</a:t>
            </a:r>
          </a:p>
          <a:p>
            <a:r>
              <a:rPr lang="en-US" sz="2000" dirty="0" smtClean="0"/>
              <a:t>Session 03:	Exploring INSERT, UPDATE, and DELETE Semantics</a:t>
            </a:r>
          </a:p>
          <a:p>
            <a:r>
              <a:rPr lang="en-US" sz="2000" dirty="0" smtClean="0"/>
              <a:t>Session 04:	Exploring Transactions and Concurrency</a:t>
            </a:r>
          </a:p>
          <a:p>
            <a:r>
              <a:rPr lang="en-US" sz="2000" dirty="0" smtClean="0"/>
              <a:t>Session 05:	Modeling Foreign-Key Relationships in </a:t>
            </a:r>
            <a:r>
              <a:rPr lang="en-US" sz="2000" dirty="0" err="1" smtClean="0"/>
              <a:t>NHibernate</a:t>
            </a:r>
            <a:endParaRPr lang="en-US" sz="2000" dirty="0" smtClean="0"/>
          </a:p>
          <a:p>
            <a:r>
              <a:rPr lang="en-US" sz="2000" dirty="0" smtClean="0"/>
              <a:t>Session 06:	Advanced Querying of Child Collections</a:t>
            </a:r>
          </a:p>
          <a:p>
            <a:r>
              <a:rPr lang="en-US" sz="2000" dirty="0" smtClean="0"/>
              <a:t>			-break-</a:t>
            </a:r>
          </a:p>
          <a:p>
            <a:r>
              <a:rPr lang="en-US" sz="2000" dirty="0" smtClean="0"/>
              <a:t>Session 07:	Exploring Components</a:t>
            </a:r>
          </a:p>
          <a:p>
            <a:r>
              <a:rPr lang="en-US" sz="2000" dirty="0" smtClean="0"/>
              <a:t>Session 08:	Modeling Inheritance in the Database</a:t>
            </a:r>
          </a:p>
          <a:p>
            <a:r>
              <a:rPr lang="en-US" sz="2000" dirty="0" smtClean="0"/>
              <a:t>Session 09:	Detached Criteria (if time!)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59622" y="5943600"/>
            <a:ext cx="422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http://www.SummerOfNHibernate.com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nds-7373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990600"/>
            <a:ext cx="6697180" cy="468193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6629400" cy="1826363"/>
          </a:xfrm>
        </p:spPr>
        <p:txBody>
          <a:bodyPr/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Object-Relational Impedance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lass-Diagram---Custom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286000"/>
            <a:ext cx="1533525" cy="2076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Naming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828800"/>
          <a:ext cx="1981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tbl_Customers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PostalCode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362200" y="1981200"/>
            <a:ext cx="2743200" cy="457200"/>
          </a:xfrm>
          <a:prstGeom prst="line">
            <a:avLst/>
          </a:prstGeom>
          <a:ln w="381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2438400"/>
            <a:ext cx="2895600" cy="990600"/>
          </a:xfrm>
          <a:prstGeom prst="line">
            <a:avLst/>
          </a:prstGeom>
          <a:ln w="381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lass-Diagram---Customer-with-Addre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124200"/>
            <a:ext cx="4010025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Complex Object Models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828800"/>
          <a:ext cx="1981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tbl_Customers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PostalCode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495800" y="3886200"/>
            <a:ext cx="1676400" cy="0"/>
          </a:xfrm>
          <a:prstGeom prst="line">
            <a:avLst/>
          </a:prstGeom>
          <a:ln w="38100" cmpd="sng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Relationships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595880"/>
          <a:ext cx="1981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tbl_Customers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PostalCode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362200" y="3129280"/>
            <a:ext cx="1295400" cy="533400"/>
          </a:xfrm>
          <a:prstGeom prst="line">
            <a:avLst/>
          </a:prstGeom>
          <a:ln w="38100" cmpd="sng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57600" y="2367280"/>
          <a:ext cx="1981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tbl_Orders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FK_CustomerId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81800" y="1219200"/>
          <a:ext cx="1981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tbl_OrderItems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OrderItemId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FK_OrderId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5562600" y="2895600"/>
            <a:ext cx="1219200" cy="381000"/>
          </a:xfrm>
          <a:prstGeom prst="line">
            <a:avLst/>
          </a:prstGeom>
          <a:ln w="38100" cmpd="sng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Relationships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1866900"/>
            <a:ext cx="561975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lass-Diagram---Customer-with-Addre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4876800"/>
            <a:ext cx="4010025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Validation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447800"/>
          <a:ext cx="5410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581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tbl_Customers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Integer, Not Null, PK,</a:t>
                      </a:r>
                      <a:r>
                        <a:rPr lang="en-US" baseline="0" dirty="0" smtClean="0"/>
                        <a:t> identity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r>
                        <a:rPr lang="en-US" dirty="0" smtClean="0"/>
                        <a:t>(255),</a:t>
                      </a:r>
                      <a:r>
                        <a:rPr lang="en-US" baseline="0" dirty="0" smtClean="0"/>
                        <a:t> 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r>
                        <a:rPr lang="en-US" dirty="0" smtClean="0"/>
                        <a:t>(255), 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r>
                        <a:rPr lang="en-US" dirty="0" smtClean="0"/>
                        <a:t>(50),</a:t>
                      </a:r>
                      <a:r>
                        <a:rPr lang="en-US" baseline="0" dirty="0" smtClean="0"/>
                        <a:t> 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r>
                        <a:rPr lang="en-US" dirty="0" smtClean="0"/>
                        <a:t>(50), 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r>
                        <a:rPr lang="en-US" dirty="0" smtClean="0"/>
                        <a:t>(20),</a:t>
                      </a:r>
                      <a:r>
                        <a:rPr lang="en-US" baseline="0" dirty="0" smtClean="0"/>
                        <a:t> 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PostalCode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r>
                        <a:rPr lang="en-US" dirty="0" smtClean="0"/>
                        <a:t>(10), Null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5181600" y="5638800"/>
            <a:ext cx="1371600" cy="0"/>
          </a:xfrm>
          <a:prstGeom prst="line">
            <a:avLst/>
          </a:prstGeom>
          <a:ln w="38100" cmpd="sng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The Case for Abstractions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NHibernate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229600" cy="353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Leaky Abstraction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ll-Phone-What-Youre-Having-For-Di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990600"/>
            <a:ext cx="6172200" cy="47320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Getting Started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Concepts: Unit of Work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086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Unit of Work</a:t>
            </a:r>
          </a:p>
          <a:p>
            <a:pPr lvl="1"/>
            <a:r>
              <a:rPr lang="en-US" dirty="0" smtClean="0"/>
              <a:t>A ‘workspace’ within which I can do anything I want</a:t>
            </a:r>
          </a:p>
          <a:p>
            <a:pPr lvl="1"/>
            <a:r>
              <a:rPr lang="en-US" dirty="0" smtClean="0"/>
              <a:t>A Unit of Work either succeeds for fails as a unit</a:t>
            </a:r>
          </a:p>
          <a:p>
            <a:pPr lvl="2"/>
            <a:r>
              <a:rPr lang="en-US" dirty="0" smtClean="0"/>
              <a:t>Conceptually, database transactions are like this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NHibernate</a:t>
            </a:r>
            <a:r>
              <a:rPr lang="en-US" dirty="0" smtClean="0"/>
              <a:t>, this is natively provided for in the </a:t>
            </a:r>
            <a:r>
              <a:rPr lang="en-US" dirty="0" err="1" smtClean="0"/>
              <a:t>ISession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Conceptually provided for in ADO.NET as the Dataset</a:t>
            </a:r>
          </a:p>
          <a:p>
            <a:pPr lvl="2"/>
            <a:r>
              <a:rPr lang="en-US" dirty="0" smtClean="0"/>
              <a:t>I make changes (insert, update, delete) to the dataset and then call .Update() on the dataset</a:t>
            </a:r>
          </a:p>
          <a:p>
            <a:pPr lvl="3"/>
            <a:r>
              <a:rPr lang="en-US" dirty="0" smtClean="0"/>
              <a:t>Changes are either accepted or rejected as a whole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Concepts: </a:t>
            </a:r>
            <a:r>
              <a:rPr lang="en-US" cap="none" dirty="0" err="1" smtClean="0"/>
              <a:t>ISession</a:t>
            </a:r>
            <a:r>
              <a:rPr lang="en-US" cap="none" dirty="0" smtClean="0"/>
              <a:t>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6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NHibernate</a:t>
            </a:r>
            <a:r>
              <a:rPr lang="en-US" dirty="0" smtClean="0"/>
              <a:t> the Unit of Work construct is the </a:t>
            </a:r>
            <a:r>
              <a:rPr lang="en-US" dirty="0" err="1" smtClean="0"/>
              <a:t>ISession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Open a session</a:t>
            </a:r>
          </a:p>
          <a:p>
            <a:pPr lvl="1"/>
            <a:r>
              <a:rPr lang="en-US" dirty="0" smtClean="0"/>
              <a:t>Do some work</a:t>
            </a:r>
          </a:p>
          <a:p>
            <a:pPr lvl="2"/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session.Save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(…)</a:t>
            </a:r>
          </a:p>
          <a:p>
            <a:pPr lvl="2"/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session.Delete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/>
              <a:t>Commit the session</a:t>
            </a:r>
          </a:p>
          <a:p>
            <a:pPr lvl="2"/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session.Flush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(…)</a:t>
            </a:r>
          </a:p>
          <a:p>
            <a:r>
              <a:rPr lang="en-US" dirty="0" smtClean="0"/>
              <a:t>But How do I get a Session?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ISessionFactory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/>
              <a:t>Concepts: </a:t>
            </a:r>
            <a:r>
              <a:rPr lang="en-US" cap="none" dirty="0" err="1" smtClean="0"/>
              <a:t>ISessionFactory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ISessionFactory</a:t>
            </a:r>
            <a:r>
              <a:rPr lang="en-US" dirty="0" smtClean="0"/>
              <a:t> builds </a:t>
            </a:r>
            <a:r>
              <a:rPr lang="en-US" dirty="0" err="1" smtClean="0"/>
              <a:t>ISession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latin typeface="Consolas" pitchFamily="49" charset="0"/>
                <a:cs typeface="Courier New" pitchFamily="49" charset="0"/>
                <a:sym typeface="Wingdings" pitchFamily="2" charset="2"/>
              </a:rPr>
              <a:t>sessionFactory.OpenSession</a:t>
            </a:r>
            <a:r>
              <a:rPr lang="en-US" dirty="0" smtClean="0">
                <a:latin typeface="Consolas" pitchFamily="49" charset="0"/>
                <a:cs typeface="Courier New" pitchFamily="49" charset="0"/>
                <a:sym typeface="Wingdings" pitchFamily="2" charset="2"/>
              </a:rPr>
              <a:t>(…)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Once you have it, go to work~!</a:t>
            </a:r>
          </a:p>
          <a:p>
            <a:r>
              <a:rPr lang="en-US" dirty="0" smtClean="0">
                <a:sym typeface="Wingdings" pitchFamily="2" charset="2"/>
              </a:rPr>
              <a:t>Contains all of the following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Connection String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Mappings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Other!</a:t>
            </a:r>
          </a:p>
          <a:p>
            <a:r>
              <a:rPr lang="en-US" dirty="0" smtClean="0">
                <a:sym typeface="Wingdings" pitchFamily="2" charset="2"/>
              </a:rPr>
              <a:t>How do I configure the </a:t>
            </a:r>
            <a:r>
              <a:rPr lang="en-US" dirty="0" err="1" smtClean="0">
                <a:sym typeface="Wingdings" pitchFamily="2" charset="2"/>
              </a:rPr>
              <a:t>ISessionFactory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The Configuration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866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Concepts: Configuration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Configuration class builds </a:t>
            </a:r>
            <a:r>
              <a:rPr lang="en-US" dirty="0" err="1" smtClean="0"/>
              <a:t>ISessionFactory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Configuration Class is a throw-away object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only needs to be there long enough to build the </a:t>
            </a:r>
            <a:r>
              <a:rPr lang="en-US" dirty="0" err="1" smtClean="0">
                <a:sym typeface="Wingdings" pitchFamily="2" charset="2"/>
              </a:rPr>
              <a:t>ISessionFactory</a:t>
            </a:r>
            <a:r>
              <a:rPr lang="en-US" dirty="0" smtClean="0">
                <a:sym typeface="Wingdings" pitchFamily="2" charset="2"/>
              </a:rPr>
              <a:t> for us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Afterwards, it has outlived its usefulness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Often its just declared in-line instead of bothering to assign a variable to it</a:t>
            </a:r>
          </a:p>
          <a:p>
            <a:pPr lvl="2">
              <a:buNone/>
            </a:pP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ISessionFactory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sessionFactory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new Configuration().Configure().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BuildSessionFactory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Concepts: Summary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086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Configuration Class build Session Factory</a:t>
            </a:r>
          </a:p>
          <a:p>
            <a:r>
              <a:rPr lang="en-US" dirty="0" smtClean="0"/>
              <a:t>Session Factory builds Session</a:t>
            </a:r>
          </a:p>
          <a:p>
            <a:r>
              <a:rPr lang="en-US" dirty="0" smtClean="0"/>
              <a:t>Session is used as our Unit-of-Work to interaction with objects and (eventually) persist them to the underlying database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Now let’s Write Some Code!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err="1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NHibernate</a:t>
            </a:r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 Query APIs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Concepts: Querying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866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A Query Choice for Everyone</a:t>
            </a:r>
            <a:endParaRPr lang="en-US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7315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NHibernate</a:t>
            </a:r>
            <a:r>
              <a:rPr lang="en-US" dirty="0" smtClean="0"/>
              <a:t> offers a wealth of Query Choices</a:t>
            </a:r>
          </a:p>
          <a:p>
            <a:pPr lvl="1"/>
            <a:r>
              <a:rPr lang="en-US" dirty="0" smtClean="0"/>
              <a:t>Hibernate Query Language</a:t>
            </a:r>
          </a:p>
          <a:p>
            <a:pPr lvl="2"/>
            <a:r>
              <a:rPr lang="en-US" dirty="0" smtClean="0"/>
              <a:t>(HQL)</a:t>
            </a:r>
          </a:p>
          <a:p>
            <a:pPr lvl="1"/>
            <a:r>
              <a:rPr lang="en-US" dirty="0" smtClean="0"/>
              <a:t>Criteria API</a:t>
            </a:r>
          </a:p>
          <a:p>
            <a:pPr lvl="1"/>
            <a:r>
              <a:rPr lang="en-US" dirty="0" smtClean="0"/>
              <a:t>Query By Example</a:t>
            </a:r>
          </a:p>
          <a:p>
            <a:pPr lvl="2"/>
            <a:r>
              <a:rPr lang="en-US" dirty="0" smtClean="0"/>
              <a:t>(QBE)</a:t>
            </a:r>
          </a:p>
          <a:p>
            <a:pPr lvl="1"/>
            <a:r>
              <a:rPr lang="en-US" dirty="0" smtClean="0"/>
              <a:t>NHLINQ</a:t>
            </a:r>
          </a:p>
          <a:p>
            <a:pPr lvl="2"/>
            <a:r>
              <a:rPr lang="en-US" dirty="0" smtClean="0"/>
              <a:t>Soon to be LINQ-to-</a:t>
            </a:r>
            <a:r>
              <a:rPr lang="en-US" dirty="0" err="1" smtClean="0"/>
              <a:t>NHibernate</a:t>
            </a:r>
            <a:endParaRPr lang="en-US" dirty="0" smtClean="0"/>
          </a:p>
          <a:p>
            <a:pPr lvl="1"/>
            <a:r>
              <a:rPr lang="en-US" dirty="0" smtClean="0"/>
              <a:t>Even raw SQL!</a:t>
            </a:r>
          </a:p>
          <a:p>
            <a:pPr lvl="2"/>
            <a:r>
              <a:rPr lang="en-US" dirty="0" smtClean="0"/>
              <a:t>T-SQL</a:t>
            </a:r>
          </a:p>
          <a:p>
            <a:pPr lvl="2"/>
            <a:r>
              <a:rPr lang="en-US" dirty="0" smtClean="0"/>
              <a:t>PL/SQL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Exploring Hibernate Query Language</a:t>
            </a:r>
            <a:endParaRPr lang="en-US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‘Object-Oriented SQL’</a:t>
            </a:r>
          </a:p>
          <a:p>
            <a:pPr lvl="1"/>
            <a:r>
              <a:rPr lang="en-US" dirty="0" smtClean="0"/>
              <a:t>Instead of referring to tables and columns, we refer to Objects and Properties</a:t>
            </a:r>
          </a:p>
          <a:p>
            <a:pPr lvl="2"/>
            <a:r>
              <a:rPr lang="en-US" dirty="0" smtClean="0"/>
              <a:t>Not: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select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c.Firstname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from Customer c</a:t>
            </a:r>
          </a:p>
          <a:p>
            <a:pPr lvl="3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dirty="0" smtClean="0"/>
              <a:t> is our table,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Firstname</a:t>
            </a:r>
            <a:r>
              <a:rPr lang="en-US" dirty="0" smtClean="0"/>
              <a:t> is our column</a:t>
            </a:r>
          </a:p>
          <a:p>
            <a:pPr lvl="2"/>
            <a:r>
              <a:rPr lang="en-US" dirty="0" smtClean="0"/>
              <a:t>Instead: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select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c.Firstname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from Customer c</a:t>
            </a:r>
          </a:p>
          <a:p>
            <a:pPr lvl="3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dirty="0" smtClean="0"/>
              <a:t> is our object,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Firstname</a:t>
            </a:r>
            <a:r>
              <a:rPr lang="en-US" dirty="0" smtClean="0"/>
              <a:t> is its property</a:t>
            </a:r>
          </a:p>
          <a:p>
            <a:pPr lvl="2"/>
            <a:r>
              <a:rPr lang="en-US" i="1" dirty="0" smtClean="0"/>
              <a:t>Notice anything about these two queries???? </a:t>
            </a:r>
            <a:r>
              <a:rPr lang="en-US" i="1" dirty="0" smtClean="0">
                <a:sym typeface="Wingdings" pitchFamily="2" charset="2"/>
              </a:rPr>
              <a:t></a:t>
            </a:r>
            <a:endParaRPr lang="en-US" i="1" dirty="0" smtClean="0"/>
          </a:p>
          <a:p>
            <a:r>
              <a:rPr lang="en-US" dirty="0" smtClean="0"/>
              <a:t>All the benefits of literal SQL</a:t>
            </a:r>
          </a:p>
          <a:p>
            <a:pPr lvl="1"/>
            <a:r>
              <a:rPr lang="en-US" dirty="0" smtClean="0"/>
              <a:t>Very flexible</a:t>
            </a:r>
          </a:p>
          <a:p>
            <a:pPr lvl="2"/>
            <a:r>
              <a:rPr lang="en-US" dirty="0" smtClean="0"/>
              <a:t>The only way to express several more complex query constructs</a:t>
            </a:r>
          </a:p>
          <a:p>
            <a:r>
              <a:rPr lang="en-US" dirty="0" smtClean="0"/>
              <a:t>All the negatives of literal SQL too</a:t>
            </a:r>
          </a:p>
          <a:p>
            <a:pPr lvl="1"/>
            <a:r>
              <a:rPr lang="en-US" dirty="0" smtClean="0"/>
              <a:t>Zero compile-time syntax-checking!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CellPhone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066800"/>
            <a:ext cx="4064000" cy="4064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866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Exploring the Criteria API</a:t>
            </a:r>
            <a:endParaRPr lang="en-US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Robust API for constructing queries to pass to </a:t>
            </a:r>
            <a:r>
              <a:rPr lang="en-US" dirty="0" err="1" smtClean="0"/>
              <a:t>NHibernate</a:t>
            </a:r>
            <a:endParaRPr lang="en-US" dirty="0" smtClean="0"/>
          </a:p>
          <a:p>
            <a:pPr lvl="1"/>
            <a:r>
              <a:rPr lang="en-US" dirty="0" smtClean="0"/>
              <a:t>Provides increased compile-time syntax-checking</a:t>
            </a:r>
          </a:p>
          <a:p>
            <a:pPr lvl="1"/>
            <a:r>
              <a:rPr lang="en-US" dirty="0" err="1" smtClean="0"/>
              <a:t>Intellisense</a:t>
            </a:r>
            <a:r>
              <a:rPr lang="en-US" dirty="0" smtClean="0"/>
              <a:t> in VS provides assistance in query composition</a:t>
            </a:r>
          </a:p>
          <a:p>
            <a:r>
              <a:rPr lang="en-US" dirty="0" smtClean="0"/>
              <a:t>Typical Criteria API usage pattern: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ICriteria</a:t>
            </a:r>
            <a:r>
              <a:rPr lang="en-US" dirty="0" smtClean="0"/>
              <a:t> object from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ISession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Set one or more restriction on 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ICriteria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Ask the Criteria object to list its contents</a:t>
            </a:r>
          </a:p>
          <a:p>
            <a:pPr lvl="2"/>
            <a:r>
              <a:rPr lang="en-US" dirty="0" smtClean="0"/>
              <a:t>Returns the objects from the DB that match the restrictions</a:t>
            </a:r>
          </a:p>
          <a:p>
            <a:r>
              <a:rPr lang="en-US" dirty="0" smtClean="0"/>
              <a:t>Often times you will see all these calls chained into a single statement as…</a:t>
            </a:r>
          </a:p>
          <a:p>
            <a:pPr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session.CreateCriteria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&lt;Customer&gt;()</a:t>
            </a:r>
          </a:p>
          <a:p>
            <a:pPr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	.Add(new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Restrictions.Eq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Firstname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”, “Steve”))</a:t>
            </a:r>
          </a:p>
          <a:p>
            <a:pPr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	.List&lt;Customer&gt;();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Exploring </a:t>
            </a:r>
            <a:r>
              <a:rPr lang="en-US" cap="none" dirty="0" err="1" smtClean="0"/>
              <a:t>NHibernate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Query-By-Example</a:t>
            </a:r>
            <a:endParaRPr lang="en-US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7696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Powerful way to (simply) return a group of like objects from the DB</a:t>
            </a:r>
          </a:p>
          <a:p>
            <a:pPr lvl="1"/>
            <a:r>
              <a:rPr lang="en-US" dirty="0" smtClean="0"/>
              <a:t>Wonderfully simple to work with</a:t>
            </a:r>
          </a:p>
          <a:p>
            <a:pPr lvl="1"/>
            <a:r>
              <a:rPr lang="en-US" dirty="0" smtClean="0"/>
              <a:t>Great way to quickly process a “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…where A=&lt;something&gt; and B=&lt;something&gt; and C=&lt;something&gt; and D=&lt;something&gt;…</a:t>
            </a:r>
            <a:r>
              <a:rPr lang="en-US" dirty="0" smtClean="0"/>
              <a:t>” predicate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Not terribly useful for comparisons other than equality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…where A &gt; 2…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Follows the standard QBE pattern: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Create an instance of the example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Set values on the example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Ask the system to return all that matches the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Query Concepts Summary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0866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NHibernate’s</a:t>
            </a:r>
            <a:r>
              <a:rPr lang="en-US" dirty="0" smtClean="0"/>
              <a:t> power is in it flexibility</a:t>
            </a:r>
          </a:p>
          <a:p>
            <a:pPr lvl="1"/>
            <a:r>
              <a:rPr lang="en-US" dirty="0" smtClean="0"/>
              <a:t>Query how YOU want to do it</a:t>
            </a:r>
          </a:p>
          <a:p>
            <a:pPr lvl="2"/>
            <a:r>
              <a:rPr lang="en-US" dirty="0" smtClean="0"/>
              <a:t>HQL</a:t>
            </a:r>
          </a:p>
          <a:p>
            <a:pPr lvl="2"/>
            <a:r>
              <a:rPr lang="en-US" dirty="0" smtClean="0"/>
              <a:t>Criteria API</a:t>
            </a:r>
          </a:p>
          <a:p>
            <a:pPr lvl="2"/>
            <a:r>
              <a:rPr lang="en-US" dirty="0" smtClean="0"/>
              <a:t>QBE</a:t>
            </a:r>
          </a:p>
          <a:p>
            <a:pPr lvl="2"/>
            <a:r>
              <a:rPr lang="en-US" dirty="0" smtClean="0"/>
              <a:t>LINQ</a:t>
            </a:r>
          </a:p>
          <a:p>
            <a:pPr lvl="2"/>
            <a:r>
              <a:rPr lang="en-US" dirty="0" smtClean="0"/>
              <a:t>Native SQL</a:t>
            </a:r>
          </a:p>
          <a:p>
            <a:r>
              <a:rPr lang="en-US" dirty="0" smtClean="0"/>
              <a:t>Query however you want, because…</a:t>
            </a:r>
          </a:p>
          <a:p>
            <a:pPr lvl="1"/>
            <a:r>
              <a:rPr lang="en-US" dirty="0" smtClean="0"/>
              <a:t>No matter how you construct it…</a:t>
            </a:r>
          </a:p>
          <a:p>
            <a:pPr lvl="2"/>
            <a:r>
              <a:rPr lang="en-US" dirty="0" smtClean="0"/>
              <a:t>in the end the SQL generated by </a:t>
            </a:r>
            <a:r>
              <a:rPr lang="en-US" dirty="0" err="1" smtClean="0"/>
              <a:t>NHibernate</a:t>
            </a:r>
            <a:r>
              <a:rPr lang="en-US" dirty="0" smtClean="0"/>
              <a:t> and sent to your database…</a:t>
            </a:r>
          </a:p>
          <a:p>
            <a:pPr lvl="3"/>
            <a:r>
              <a:rPr lang="en-US" dirty="0" smtClean="0"/>
              <a:t>is 100% exactly the same query!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Now let’s Write Some Code!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458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/>
              <a:t>5-Minute Break!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Inserts, Updates, Deletes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Concepts: Unit of Work in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Refresher: Unit of Work Pattern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unit-of-work is an isolated area within which I can perform one or more operations</a:t>
            </a:r>
          </a:p>
          <a:p>
            <a:pPr lvl="1"/>
            <a:r>
              <a:rPr lang="en-US" dirty="0" smtClean="0"/>
              <a:t>They are either committed or abandoned / rolled-back as one</a:t>
            </a:r>
          </a:p>
          <a:p>
            <a:r>
              <a:rPr lang="en-US" dirty="0" smtClean="0"/>
              <a:t>Recall: think of the ADO.NET Dataset</a:t>
            </a:r>
          </a:p>
          <a:p>
            <a:pPr lvl="1"/>
            <a:r>
              <a:rPr lang="en-US" dirty="0" smtClean="0"/>
              <a:t>Can make many changes to the contents of the Dataset</a:t>
            </a:r>
          </a:p>
          <a:p>
            <a:pPr lvl="1"/>
            <a:r>
              <a:rPr lang="en-US" dirty="0" smtClean="0"/>
              <a:t>Unless I call </a:t>
            </a:r>
            <a:r>
              <a:rPr lang="en-US" dirty="0" err="1" smtClean="0"/>
              <a:t>adapter.Update</a:t>
            </a:r>
            <a:r>
              <a:rPr lang="en-US" dirty="0" smtClean="0"/>
              <a:t>(</a:t>
            </a:r>
            <a:r>
              <a:rPr lang="en-US" dirty="0" err="1" smtClean="0"/>
              <a:t>ds</a:t>
            </a:r>
            <a:r>
              <a:rPr lang="en-US" dirty="0" smtClean="0"/>
              <a:t>) these changes aren’t committed</a:t>
            </a:r>
          </a:p>
          <a:p>
            <a:pPr lvl="1"/>
            <a:r>
              <a:rPr lang="en-US" dirty="0" smtClean="0"/>
              <a:t>When I call </a:t>
            </a:r>
            <a:r>
              <a:rPr lang="en-US" dirty="0" err="1" smtClean="0"/>
              <a:t>adapter.Update</a:t>
            </a:r>
            <a:r>
              <a:rPr lang="en-US" dirty="0" smtClean="0"/>
              <a:t>(</a:t>
            </a:r>
            <a:r>
              <a:rPr lang="en-US" dirty="0" err="1" smtClean="0"/>
              <a:t>ds</a:t>
            </a:r>
            <a:r>
              <a:rPr lang="en-US" dirty="0" smtClean="0"/>
              <a:t>) changes are committed as one operation</a:t>
            </a:r>
          </a:p>
          <a:p>
            <a:pPr lvl="2"/>
            <a:r>
              <a:rPr lang="en-US" dirty="0" smtClean="0"/>
              <a:t>(under the hood, many operations!)</a:t>
            </a:r>
          </a:p>
          <a:p>
            <a:r>
              <a:rPr lang="en-US" dirty="0" smtClean="0"/>
              <a:t>We have not used </a:t>
            </a:r>
            <a:r>
              <a:rPr lang="en-US" dirty="0" err="1" smtClean="0"/>
              <a:t>NHibernate</a:t>
            </a:r>
            <a:r>
              <a:rPr lang="en-US" dirty="0" smtClean="0"/>
              <a:t> to change any data</a:t>
            </a:r>
          </a:p>
          <a:p>
            <a:pPr lvl="1"/>
            <a:r>
              <a:rPr lang="en-US" dirty="0" smtClean="0"/>
              <a:t>Query only</a:t>
            </a:r>
          </a:p>
          <a:p>
            <a:pPr lvl="1"/>
            <a:r>
              <a:rPr lang="en-US" dirty="0" smtClean="0"/>
              <a:t>If no changes, no need to commit or rollback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/>
              <a:t>Recall: </a:t>
            </a:r>
            <a:r>
              <a:rPr lang="en-US" dirty="0" err="1" smtClean="0"/>
              <a:t>ISession</a:t>
            </a:r>
            <a:r>
              <a:rPr lang="en-US" dirty="0" smtClean="0"/>
              <a:t> is the unit-of-work in </a:t>
            </a:r>
            <a:r>
              <a:rPr lang="en-US" dirty="0" err="1" smtClean="0"/>
              <a:t>NHibernate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Examining INSERTs with </a:t>
            </a:r>
            <a:r>
              <a:rPr lang="en-US" cap="none" dirty="0" err="1" smtClean="0"/>
              <a:t>NHibernate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Pattern is simple:</a:t>
            </a:r>
          </a:p>
          <a:p>
            <a:pPr lvl="1"/>
            <a:r>
              <a:rPr lang="en-US" dirty="0" smtClean="0"/>
              <a:t>New up an object</a:t>
            </a:r>
          </a:p>
          <a:p>
            <a:pPr lvl="1"/>
            <a:r>
              <a:rPr lang="en-US" dirty="0" smtClean="0"/>
              <a:t>Ask the </a:t>
            </a:r>
            <a:r>
              <a:rPr lang="en-US" dirty="0" err="1" smtClean="0"/>
              <a:t>ISession</a:t>
            </a:r>
            <a:r>
              <a:rPr lang="en-US" dirty="0" smtClean="0"/>
              <a:t> to Save it</a:t>
            </a:r>
          </a:p>
          <a:p>
            <a:pPr lvl="1"/>
            <a:r>
              <a:rPr lang="en-US" dirty="0" smtClean="0"/>
              <a:t>Flush the </a:t>
            </a:r>
            <a:r>
              <a:rPr lang="en-US" dirty="0" err="1" smtClean="0"/>
              <a:t>ISession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new Customer()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{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Firstname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=“Steve”, 			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Lastname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=“Bohlen”};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session.Save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(customer);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session.Flush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Examining DELETEs with </a:t>
            </a:r>
            <a:r>
              <a:rPr lang="en-US" cap="none" dirty="0" err="1" smtClean="0"/>
              <a:t>NHibernate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Pattern is simple:</a:t>
            </a:r>
          </a:p>
          <a:p>
            <a:pPr lvl="1"/>
            <a:r>
              <a:rPr lang="en-US" dirty="0" smtClean="0"/>
              <a:t>Have an object</a:t>
            </a:r>
          </a:p>
          <a:p>
            <a:pPr lvl="1"/>
            <a:r>
              <a:rPr lang="en-US" dirty="0" smtClean="0"/>
              <a:t>Ask the </a:t>
            </a:r>
            <a:r>
              <a:rPr lang="en-US" dirty="0" err="1" smtClean="0"/>
              <a:t>ISession</a:t>
            </a:r>
            <a:r>
              <a:rPr lang="en-US" dirty="0" smtClean="0"/>
              <a:t> to Delete it</a:t>
            </a:r>
          </a:p>
          <a:p>
            <a:pPr lvl="1"/>
            <a:r>
              <a:rPr lang="en-US" dirty="0" smtClean="0"/>
              <a:t>Flush the </a:t>
            </a:r>
            <a:r>
              <a:rPr lang="en-US" dirty="0" err="1" smtClean="0"/>
              <a:t>ISession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repository.GetCustomerById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session.Delete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(customer);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session.Flush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Examining UPDATEs with </a:t>
            </a:r>
            <a:r>
              <a:rPr lang="en-US" cap="none" dirty="0" err="1" smtClean="0"/>
              <a:t>NHibernate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Pattern is simple:</a:t>
            </a:r>
          </a:p>
          <a:p>
            <a:pPr lvl="1"/>
            <a:r>
              <a:rPr lang="en-US" dirty="0" smtClean="0"/>
              <a:t>Get an object</a:t>
            </a:r>
          </a:p>
          <a:p>
            <a:pPr lvl="1"/>
            <a:r>
              <a:rPr lang="en-US" dirty="0" smtClean="0"/>
              <a:t>Change a property</a:t>
            </a:r>
          </a:p>
          <a:p>
            <a:pPr lvl="1"/>
            <a:r>
              <a:rPr lang="en-US" dirty="0" smtClean="0"/>
              <a:t>Ask the </a:t>
            </a:r>
            <a:r>
              <a:rPr lang="en-US" dirty="0" err="1" smtClean="0"/>
              <a:t>ISession</a:t>
            </a:r>
            <a:r>
              <a:rPr lang="en-US" dirty="0" smtClean="0"/>
              <a:t> to Update it</a:t>
            </a:r>
          </a:p>
          <a:p>
            <a:pPr lvl="1"/>
            <a:r>
              <a:rPr lang="en-US" dirty="0" smtClean="0"/>
              <a:t>Flush the </a:t>
            </a:r>
            <a:r>
              <a:rPr lang="en-US" dirty="0" err="1" smtClean="0"/>
              <a:t>ISession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repository.GetCustomerById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customer.Firstname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=“John”;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session.Update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(customer);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session.Flush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Steve Bohlen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1143000"/>
            <a:ext cx="8229600" cy="472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Nearly 20 years developing software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LISP, Pascal, C/C++, VB, VB.NET, C#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Co-Founder, NYC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Alt.Net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User Group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http://nyalt.net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Contributor: various OSS projects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	http://www.summerofnhibernate.com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blog: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http://blog.unhandled-exceptions.com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e-mail: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sbohlen@gmail.com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twitter: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sbohlen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ltnetnewyork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7004" y="133523"/>
            <a:ext cx="1695996" cy="1238077"/>
          </a:xfrm>
          <a:prstGeom prst="rect">
            <a:avLst/>
          </a:prstGeom>
        </p:spPr>
      </p:pic>
      <p:pic>
        <p:nvPicPr>
          <p:cNvPr id="6" name="Picture 5" descr="MVP_FullColor_ForSc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0951" y="5410200"/>
            <a:ext cx="819064" cy="12855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Identifying Annoyances In these Usage Patterns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mean I have to keep track of what objects are new and what are changed?</a:t>
            </a:r>
          </a:p>
          <a:p>
            <a:pPr lvl="1"/>
            <a:r>
              <a:rPr lang="en-US" dirty="0" smtClean="0"/>
              <a:t>No.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Fortunately </a:t>
            </a:r>
            <a:r>
              <a:rPr lang="en-US" dirty="0" err="1" smtClean="0"/>
              <a:t>ISession</a:t>
            </a:r>
            <a:r>
              <a:rPr lang="en-US" dirty="0" smtClean="0"/>
              <a:t> keeps track for you of what objects have changed</a:t>
            </a:r>
          </a:p>
          <a:p>
            <a:pPr lvl="1"/>
            <a:r>
              <a:rPr lang="en-US" dirty="0" smtClean="0"/>
              <a:t>‘dirty’ in data-parlance</a:t>
            </a:r>
          </a:p>
          <a:p>
            <a:r>
              <a:rPr lang="en-US" dirty="0" smtClean="0"/>
              <a:t>Allows calls like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session.SaveOrUpdate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(object);</a:t>
            </a:r>
          </a:p>
          <a:p>
            <a:r>
              <a:rPr lang="en-US" dirty="0" err="1" smtClean="0"/>
              <a:t>NHibernate</a:t>
            </a:r>
            <a:r>
              <a:rPr lang="en-US" dirty="0" smtClean="0"/>
              <a:t> will…</a:t>
            </a:r>
          </a:p>
          <a:p>
            <a:pPr lvl="1"/>
            <a:r>
              <a:rPr lang="en-US" dirty="0" smtClean="0"/>
              <a:t>check if the object is in the session</a:t>
            </a:r>
          </a:p>
          <a:p>
            <a:pPr lvl="1"/>
            <a:r>
              <a:rPr lang="en-US" dirty="0" smtClean="0"/>
              <a:t>If its not there, call implicit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Save(object);</a:t>
            </a:r>
          </a:p>
          <a:p>
            <a:pPr lvl="1"/>
            <a:r>
              <a:rPr lang="en-US" dirty="0" smtClean="0"/>
              <a:t>If its there, check to see if the object is ‘dirty’ (changed)</a:t>
            </a:r>
          </a:p>
          <a:p>
            <a:pPr lvl="1"/>
            <a:r>
              <a:rPr lang="en-US" dirty="0" smtClean="0"/>
              <a:t>If its dirty, call implicit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Update(object);</a:t>
            </a:r>
          </a:p>
          <a:p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SaveOrUpdate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relieves us of having to keep track of ‘dirty’ state ourselves</a:t>
            </a:r>
          </a:p>
          <a:p>
            <a:r>
              <a:rPr lang="en-US" sz="2100" dirty="0" smtClean="0"/>
              <a:t>We like things that do our annoying work for us </a:t>
            </a:r>
            <a:r>
              <a:rPr lang="en-US" sz="2100" dirty="0" smtClean="0">
                <a:sym typeface="Wingdings" pitchFamily="2" charset="2"/>
              </a:rPr>
              <a:t>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Now let’s Write Some Code!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err="1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NHibernate</a:t>
            </a:r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 Transactions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Concepts: Transaction Abstractions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NHibernate</a:t>
            </a:r>
            <a:r>
              <a:rPr lang="en-US" cap="none" dirty="0" smtClean="0"/>
              <a:t> and Transactions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/>
          </a:bodyPr>
          <a:lstStyle/>
          <a:p>
            <a:r>
              <a:rPr lang="en-US" sz="2100" dirty="0" err="1" smtClean="0"/>
              <a:t>NHibernate</a:t>
            </a:r>
            <a:r>
              <a:rPr lang="en-US" sz="2100" dirty="0" smtClean="0"/>
              <a:t> provides its own </a:t>
            </a:r>
            <a:r>
              <a:rPr lang="en-US" sz="2100" dirty="0" err="1" smtClean="0"/>
              <a:t>ITransaction</a:t>
            </a:r>
            <a:r>
              <a:rPr lang="en-US" sz="2100" dirty="0" smtClean="0"/>
              <a:t> abstraction</a:t>
            </a:r>
          </a:p>
          <a:p>
            <a:pPr lvl="1"/>
            <a:r>
              <a:rPr lang="en-US" sz="2100" dirty="0" smtClean="0"/>
              <a:t>Why?</a:t>
            </a:r>
          </a:p>
          <a:p>
            <a:pPr lvl="1"/>
            <a:r>
              <a:rPr lang="en-US" sz="2100" dirty="0" smtClean="0"/>
              <a:t>Do we need another transaction layer?</a:t>
            </a:r>
          </a:p>
          <a:p>
            <a:pPr lvl="1"/>
            <a:r>
              <a:rPr lang="en-US" sz="2100" dirty="0" smtClean="0"/>
              <a:t>Yes </a:t>
            </a:r>
            <a:r>
              <a:rPr lang="en-US" sz="2100" dirty="0" smtClean="0">
                <a:sym typeface="Wingdings" pitchFamily="2" charset="2"/>
              </a:rPr>
              <a:t></a:t>
            </a:r>
          </a:p>
          <a:p>
            <a:r>
              <a:rPr lang="en-US" sz="2100" dirty="0" smtClean="0">
                <a:sym typeface="Wingdings" pitchFamily="2" charset="2"/>
              </a:rPr>
              <a:t>Recall: one of the goals of </a:t>
            </a:r>
            <a:r>
              <a:rPr lang="en-US" sz="2100" dirty="0" err="1" smtClean="0">
                <a:sym typeface="Wingdings" pitchFamily="2" charset="2"/>
              </a:rPr>
              <a:t>NHibernate</a:t>
            </a:r>
            <a:r>
              <a:rPr lang="en-US" sz="2100" dirty="0" smtClean="0">
                <a:sym typeface="Wingdings" pitchFamily="2" charset="2"/>
              </a:rPr>
              <a:t> is to abstract away the choice of database engine from you</a:t>
            </a:r>
          </a:p>
          <a:p>
            <a:r>
              <a:rPr lang="en-US" sz="2100" dirty="0" smtClean="0">
                <a:sym typeface="Wingdings" pitchFamily="2" charset="2"/>
              </a:rPr>
              <a:t>Consider: if interaction with the database is abstracted away from you, then how would you ask the database to commit or rollback a transaction?</a:t>
            </a:r>
          </a:p>
          <a:p>
            <a:r>
              <a:rPr lang="en-US" sz="2100" dirty="0" smtClean="0">
                <a:sym typeface="Wingdings" pitchFamily="2" charset="2"/>
              </a:rPr>
              <a:t>Answer: </a:t>
            </a:r>
            <a:r>
              <a:rPr lang="en-US" sz="2100" i="1" dirty="0" smtClean="0">
                <a:sym typeface="Wingdings" pitchFamily="2" charset="2"/>
              </a:rPr>
              <a:t>you</a:t>
            </a:r>
            <a:r>
              <a:rPr lang="en-US" sz="2100" dirty="0" smtClean="0">
                <a:sym typeface="Wingdings" pitchFamily="2" charset="2"/>
              </a:rPr>
              <a:t> don’t, </a:t>
            </a:r>
            <a:r>
              <a:rPr lang="en-US" sz="2100" i="1" dirty="0" err="1" smtClean="0">
                <a:sym typeface="Wingdings" pitchFamily="2" charset="2"/>
              </a:rPr>
              <a:t>NHibernate</a:t>
            </a:r>
            <a:r>
              <a:rPr lang="en-US" sz="2100" dirty="0" smtClean="0">
                <a:sym typeface="Wingdings" pitchFamily="2" charset="2"/>
              </a:rPr>
              <a:t> does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via </a:t>
            </a:r>
            <a:r>
              <a:rPr lang="en-US" sz="2100" dirty="0" err="1" smtClean="0">
                <a:sym typeface="Wingdings" pitchFamily="2" charset="2"/>
              </a:rPr>
              <a:t>ITransaction</a:t>
            </a:r>
            <a:r>
              <a:rPr lang="en-US" sz="2100" dirty="0" smtClean="0">
                <a:sym typeface="Wingdings" pitchFamily="2" charset="2"/>
              </a:rPr>
              <a:t> </a:t>
            </a:r>
          </a:p>
          <a:p>
            <a:r>
              <a:rPr lang="en-US" sz="2100" dirty="0" err="1" smtClean="0">
                <a:sym typeface="Wingdings" pitchFamily="2" charset="2"/>
              </a:rPr>
              <a:t>NHibernate</a:t>
            </a:r>
            <a:r>
              <a:rPr lang="en-US" sz="2100" dirty="0" smtClean="0">
                <a:sym typeface="Wingdings" pitchFamily="2" charset="2"/>
              </a:rPr>
              <a:t> transactions wrap interaction with the database in a completely database-abstracted manner</a:t>
            </a:r>
          </a:p>
          <a:p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err="1" smtClean="0"/>
              <a:t>NHibernate</a:t>
            </a:r>
            <a:r>
              <a:rPr lang="en-US" cap="none" dirty="0" smtClean="0"/>
              <a:t> Transaction Pattern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054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Pattern is simple (tired of me saying that yet?)</a:t>
            </a:r>
          </a:p>
          <a:p>
            <a:pPr lvl="1"/>
            <a:r>
              <a:rPr lang="en-US" sz="2100" dirty="0" smtClean="0"/>
              <a:t>Ask the </a:t>
            </a:r>
            <a:r>
              <a:rPr lang="en-US" sz="2100" dirty="0" err="1" smtClean="0"/>
              <a:t>ISession</a:t>
            </a:r>
            <a:r>
              <a:rPr lang="en-US" sz="2100" dirty="0" smtClean="0"/>
              <a:t> to begin a transaction</a:t>
            </a:r>
          </a:p>
          <a:p>
            <a:pPr lvl="1"/>
            <a:r>
              <a:rPr lang="en-US" sz="2100" dirty="0" smtClean="0"/>
              <a:t>Do some work</a:t>
            </a:r>
          </a:p>
          <a:p>
            <a:pPr lvl="1"/>
            <a:r>
              <a:rPr lang="en-US" sz="2100" dirty="0" smtClean="0"/>
              <a:t>Commit (or rollback) the transaction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ITransaction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tx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session.BeginTransaction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//do some work in here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//saves, updates, deletes, whatever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tx.Commit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(); //or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tx.Rollback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 as needed</a:t>
            </a:r>
          </a:p>
          <a:p>
            <a:r>
              <a:rPr lang="en-US" sz="2100" dirty="0" smtClean="0"/>
              <a:t>The </a:t>
            </a:r>
            <a:r>
              <a:rPr lang="en-US" sz="2100" dirty="0" err="1" smtClean="0"/>
              <a:t>ITransaction</a:t>
            </a:r>
            <a:r>
              <a:rPr lang="en-US" sz="2100" dirty="0" smtClean="0"/>
              <a:t> takes care the messy details</a:t>
            </a:r>
          </a:p>
          <a:p>
            <a:pPr lvl="1"/>
            <a:r>
              <a:rPr lang="en-US" sz="2100" dirty="0" smtClean="0"/>
              <a:t>The whole point of any abstraction </a:t>
            </a:r>
            <a:r>
              <a:rPr lang="en-US" sz="2100" dirty="0" smtClean="0">
                <a:sym typeface="Wingdings" pitchFamily="2" charset="2"/>
              </a:rPr>
              <a:t>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The </a:t>
            </a:r>
            <a:r>
              <a:rPr lang="en-US" i="1" cap="none" dirty="0" smtClean="0"/>
              <a:t>Real</a:t>
            </a:r>
            <a:r>
              <a:rPr lang="en-US" cap="none" dirty="0" smtClean="0"/>
              <a:t> </a:t>
            </a:r>
            <a:r>
              <a:rPr lang="en-US" cap="none" dirty="0" err="1" smtClean="0"/>
              <a:t>NHibernate</a:t>
            </a:r>
            <a:r>
              <a:rPr lang="en-US" cap="none" dirty="0" smtClean="0"/>
              <a:t> Transaction Pattern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 smtClean="0"/>
              <a:t>The real world is a bit more complex</a:t>
            </a:r>
          </a:p>
          <a:p>
            <a:pPr lvl="1"/>
            <a:r>
              <a:rPr lang="en-US" sz="2100" dirty="0" smtClean="0"/>
              <a:t>Usually looks more like this…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using(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ITransaction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tx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session.BeginTransaction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try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{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	//do some work in here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	//saves, updates, deletes, whatever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tx.Commit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catch (</a:t>
            </a:r>
            <a:r>
              <a:rPr lang="en-US" sz="21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HibernateException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ex)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{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tx.Rollback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	throw;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When to Use </a:t>
            </a:r>
            <a:r>
              <a:rPr lang="en-US" cap="none" dirty="0" err="1" smtClean="0"/>
              <a:t>NHibernate</a:t>
            </a:r>
            <a:r>
              <a:rPr lang="en-US" cap="none" dirty="0" smtClean="0"/>
              <a:t> Transactions?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Always</a:t>
            </a:r>
          </a:p>
          <a:p>
            <a:pPr lvl="1"/>
            <a:r>
              <a:rPr lang="en-US" sz="2100" dirty="0" smtClean="0"/>
              <a:t>Even on reads (queries)</a:t>
            </a:r>
          </a:p>
          <a:p>
            <a:r>
              <a:rPr lang="en-US" sz="2100" dirty="0" smtClean="0"/>
              <a:t>Why?</a:t>
            </a:r>
          </a:p>
          <a:p>
            <a:pPr lvl="1"/>
            <a:r>
              <a:rPr lang="en-US" sz="2100" dirty="0" smtClean="0"/>
              <a:t>You have </a:t>
            </a:r>
            <a:r>
              <a:rPr lang="en-US" sz="2100" i="1" dirty="0" smtClean="0"/>
              <a:t>no idea</a:t>
            </a:r>
            <a:r>
              <a:rPr lang="en-US" sz="2100" dirty="0" smtClean="0"/>
              <a:t> why a DB operation failed</a:t>
            </a:r>
          </a:p>
          <a:p>
            <a:pPr lvl="1"/>
            <a:r>
              <a:rPr lang="en-US" sz="2100" dirty="0" smtClean="0"/>
              <a:t>You have </a:t>
            </a:r>
            <a:r>
              <a:rPr lang="en-US" sz="2100" i="1" dirty="0" smtClean="0"/>
              <a:t>no idea</a:t>
            </a:r>
            <a:r>
              <a:rPr lang="en-US" sz="2100" dirty="0" smtClean="0"/>
              <a:t> how to recover from it</a:t>
            </a:r>
          </a:p>
          <a:p>
            <a:pPr lvl="2"/>
            <a:r>
              <a:rPr lang="en-US" sz="2100" dirty="0" err="1" smtClean="0"/>
              <a:t>NHibernate</a:t>
            </a:r>
            <a:r>
              <a:rPr lang="en-US" sz="2100" dirty="0" smtClean="0"/>
              <a:t> does (through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tx.Rollback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100" dirty="0" smtClean="0"/>
              <a:t>)</a:t>
            </a:r>
          </a:p>
          <a:p>
            <a:pPr lvl="3"/>
            <a:r>
              <a:rPr lang="en-US" sz="2100" dirty="0" smtClean="0"/>
              <a:t>So let it do its work for you </a:t>
            </a:r>
            <a:r>
              <a:rPr lang="en-US" sz="2100" dirty="0" smtClean="0">
                <a:sym typeface="Wingdings" pitchFamily="2" charset="2"/>
              </a:rPr>
              <a:t>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Now let’s Write </a:t>
            </a:r>
            <a:r>
              <a:rPr lang="en-US" cap="none" smtClean="0"/>
              <a:t>Some Code!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Handling Concurrency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Concurrency Primer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10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Concurrency (in this context)?</a:t>
            </a:r>
          </a:p>
          <a:p>
            <a:pPr lvl="1"/>
            <a:r>
              <a:rPr lang="en-US" dirty="0" smtClean="0"/>
              <a:t>The idea that two or more people might be editing the same data </a:t>
            </a:r>
            <a:r>
              <a:rPr lang="en-US" i="1" dirty="0" smtClean="0"/>
              <a:t>at the same time</a:t>
            </a:r>
          </a:p>
          <a:p>
            <a:pPr lvl="2"/>
            <a:r>
              <a:rPr lang="en-US" i="1" dirty="0" smtClean="0"/>
              <a:t>People</a:t>
            </a:r>
            <a:r>
              <a:rPr lang="en-US" dirty="0" smtClean="0"/>
              <a:t> in this context might mean…</a:t>
            </a:r>
          </a:p>
          <a:p>
            <a:pPr lvl="3"/>
            <a:r>
              <a:rPr lang="en-US" dirty="0" smtClean="0"/>
              <a:t>Actual users</a:t>
            </a:r>
          </a:p>
          <a:p>
            <a:pPr lvl="3"/>
            <a:r>
              <a:rPr lang="en-US" dirty="0" smtClean="0"/>
              <a:t>Different services</a:t>
            </a:r>
          </a:p>
          <a:p>
            <a:pPr lvl="3"/>
            <a:r>
              <a:rPr lang="en-US" dirty="0" smtClean="0"/>
              <a:t>Different client apps</a:t>
            </a:r>
          </a:p>
          <a:p>
            <a:pPr lvl="3"/>
            <a:r>
              <a:rPr lang="en-US" dirty="0" smtClean="0"/>
              <a:t>Even different code blocks</a:t>
            </a:r>
          </a:p>
          <a:p>
            <a:pPr lvl="4"/>
            <a:r>
              <a:rPr lang="en-US" dirty="0" smtClean="0"/>
              <a:t>(it’s a multi-threaded world out there!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a disconnected-data world, all of these and more are entirely possible</a:t>
            </a:r>
          </a:p>
          <a:p>
            <a:pPr lvl="2"/>
            <a:r>
              <a:rPr lang="en-US" dirty="0" smtClean="0"/>
              <a:t>And even likely~!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estion-mark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143000"/>
            <a:ext cx="3638550" cy="4851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Understanding Optimistic Concurrency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Optimistic Concurrency Defined (unofficially):</a:t>
            </a:r>
            <a:endParaRPr lang="en-US" dirty="0"/>
          </a:p>
          <a:p>
            <a:pPr lvl="1"/>
            <a:r>
              <a:rPr lang="en-US" dirty="0" smtClean="0"/>
              <a:t>The overall system assumes that no operations that could result in data-synchronization conflicts will occur and is responsible for reacting properly when such conflicts </a:t>
            </a:r>
            <a:r>
              <a:rPr lang="en-US" b="1" dirty="0" smtClean="0"/>
              <a:t>do</a:t>
            </a:r>
            <a:r>
              <a:rPr lang="en-US" dirty="0" smtClean="0"/>
              <a:t> occur</a:t>
            </a:r>
          </a:p>
          <a:p>
            <a:r>
              <a:rPr lang="en-US" dirty="0" smtClean="0"/>
              <a:t>Optimistic = assume nothing bad is going to happen</a:t>
            </a:r>
          </a:p>
          <a:p>
            <a:pPr lvl="1"/>
            <a:r>
              <a:rPr lang="en-US" dirty="0" smtClean="0"/>
              <a:t>(But accommodate it properly when it does!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  <a:p>
            <a:pPr lvl="1"/>
            <a:r>
              <a:rPr lang="en-US" dirty="0" smtClean="0"/>
              <a:t>Usually accomplished via ‘version-checking’ approach</a:t>
            </a:r>
          </a:p>
          <a:p>
            <a:pPr lvl="2"/>
            <a:r>
              <a:rPr lang="en-US" dirty="0" smtClean="0"/>
              <a:t>Data Row versioning, timestamp columns, etc.</a:t>
            </a:r>
          </a:p>
          <a:p>
            <a:pPr lvl="1"/>
            <a:r>
              <a:rPr lang="en-US" dirty="0" smtClean="0"/>
              <a:t>Less expensive (performance)</a:t>
            </a:r>
          </a:p>
          <a:p>
            <a:pPr lvl="1"/>
            <a:r>
              <a:rPr lang="en-US" dirty="0" smtClean="0"/>
              <a:t>No management needed</a:t>
            </a:r>
          </a:p>
          <a:p>
            <a:pPr lvl="2"/>
            <a:r>
              <a:rPr lang="en-US" dirty="0" smtClean="0"/>
              <a:t>No locks to acquire/release</a:t>
            </a:r>
          </a:p>
          <a:p>
            <a:pPr lvl="2"/>
            <a:r>
              <a:rPr lang="en-US" dirty="0" smtClean="0"/>
              <a:t>No timeouts of ‘stale’ locks</a:t>
            </a:r>
          </a:p>
          <a:p>
            <a:pPr lvl="1"/>
            <a:r>
              <a:rPr lang="en-US" dirty="0" smtClean="0"/>
              <a:t>Think of SCC and ‘edit-merge-commit mode’ of 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err="1" smtClean="0"/>
              <a:t>NHibernate</a:t>
            </a:r>
            <a:r>
              <a:rPr lang="en-US" cap="none" dirty="0" smtClean="0"/>
              <a:t> Support for Optimistic Concurrency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NHibernate</a:t>
            </a:r>
            <a:r>
              <a:rPr lang="en-US" dirty="0" smtClean="0"/>
              <a:t> offers several approaches to this paradigm</a:t>
            </a:r>
          </a:p>
          <a:p>
            <a:pPr lvl="1"/>
            <a:r>
              <a:rPr lang="en-US" dirty="0" smtClean="0"/>
              <a:t>No surprise there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/>
              <a:t>Return to our old friend,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hbm.xml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mapping file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&lt;version …&gt;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ym typeface="Wingdings" pitchFamily="2" charset="2"/>
              </a:rPr>
              <a:t>element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Implementation of row-versioning for </a:t>
            </a:r>
            <a:r>
              <a:rPr lang="en-US" dirty="0" err="1" smtClean="0">
                <a:sym typeface="Wingdings" pitchFamily="2" charset="2"/>
              </a:rPr>
              <a:t>NHibernate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&lt;timestamp …&gt; </a:t>
            </a:r>
            <a:r>
              <a:rPr lang="en-US" dirty="0" smtClean="0">
                <a:sym typeface="Wingdings" pitchFamily="2" charset="2"/>
              </a:rPr>
              <a:t>element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Implementation of timestamp-tracking for </a:t>
            </a:r>
            <a:r>
              <a:rPr lang="en-US" dirty="0" err="1" smtClean="0">
                <a:sym typeface="Wingdings" pitchFamily="2" charset="2"/>
              </a:rPr>
              <a:t>NHibernate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Several others too, actually 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Just about any optimistic concurrency strategy you can think of, </a:t>
            </a:r>
            <a:r>
              <a:rPr lang="en-US" dirty="0" err="1" smtClean="0">
                <a:sym typeface="Wingdings" pitchFamily="2" charset="2"/>
              </a:rPr>
              <a:t>NHibernate</a:t>
            </a:r>
            <a:r>
              <a:rPr lang="en-US" dirty="0" smtClean="0">
                <a:sym typeface="Wingdings" pitchFamily="2" charset="2"/>
              </a:rPr>
              <a:t> can support</a:t>
            </a:r>
          </a:p>
          <a:p>
            <a:r>
              <a:rPr lang="en-US" dirty="0" smtClean="0">
                <a:sym typeface="Wingdings" pitchFamily="2" charset="2"/>
              </a:rPr>
              <a:t>IN GENERAL…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Row-versioning approach is more fault-tolerant and is preferred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Version numbers are NOT open to interpretation or fuzzy-comparison issues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Version number are NOT affected by granularity issues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e.g., is my database </a:t>
            </a:r>
            <a:r>
              <a:rPr lang="en-US" dirty="0" err="1" smtClean="0">
                <a:sym typeface="Wingdings" pitchFamily="2" charset="2"/>
              </a:rPr>
              <a:t>datetime</a:t>
            </a:r>
            <a:r>
              <a:rPr lang="en-US" dirty="0" smtClean="0">
                <a:sym typeface="Wingdings" pitchFamily="2" charset="2"/>
              </a:rPr>
              <a:t> field accurate to milliseconds, microseconds, nanoseconds, etc.?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Now let’s Write Some Code!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Modeling 1:n Relationships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Relational Data is all about…Relations!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So far we have dealt only with simple objects in our example</a:t>
            </a:r>
          </a:p>
          <a:p>
            <a:pPr lvl="1"/>
            <a:r>
              <a:rPr lang="en-US" sz="2100" dirty="0" smtClean="0"/>
              <a:t>The Customer class</a:t>
            </a:r>
          </a:p>
          <a:p>
            <a:pPr lvl="2"/>
            <a:r>
              <a:rPr lang="en-US" sz="2100" dirty="0" smtClean="0"/>
              <a:t>Each class represents just one row in the Customer table</a:t>
            </a:r>
          </a:p>
          <a:p>
            <a:pPr lvl="2"/>
            <a:r>
              <a:rPr lang="en-US" sz="2100" dirty="0" smtClean="0"/>
              <a:t>Even though the Customer table has FK relations to the Order table, we haven’t bothered to model this in our code</a:t>
            </a:r>
          </a:p>
          <a:p>
            <a:r>
              <a:rPr lang="en-US" sz="2100" dirty="0" smtClean="0"/>
              <a:t>Intentional</a:t>
            </a:r>
          </a:p>
          <a:p>
            <a:pPr lvl="1"/>
            <a:r>
              <a:rPr lang="en-US" sz="2100" dirty="0" smtClean="0"/>
              <a:t>Keep the concepts simple (at first)</a:t>
            </a:r>
          </a:p>
          <a:p>
            <a:pPr lvl="1"/>
            <a:r>
              <a:rPr lang="en-US" sz="2100" dirty="0" smtClean="0"/>
              <a:t>No need to get involved with any relationship modeling at first</a:t>
            </a:r>
          </a:p>
          <a:p>
            <a:r>
              <a:rPr lang="en-US" sz="2100" i="1" dirty="0" smtClean="0"/>
              <a:t>Modeling relationships between objects and persisting them to tables with relationships is the single hardest set of skills to master in </a:t>
            </a:r>
            <a:r>
              <a:rPr lang="en-US" sz="2100" i="1" dirty="0" err="1" smtClean="0"/>
              <a:t>NHibernate</a:t>
            </a:r>
            <a:endParaRPr lang="en-US" sz="2100" i="1" dirty="0" smtClean="0"/>
          </a:p>
          <a:p>
            <a:pPr lvl="1"/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228600" y="3505200"/>
            <a:ext cx="8077200" cy="19812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Review (part of) our Database Model</a:t>
            </a:r>
            <a:endParaRPr lang="en-US" cap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12200"/>
            <a:ext cx="18859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907800"/>
            <a:ext cx="19145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575" y="4114800"/>
            <a:ext cx="17240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6050" y="4114800"/>
            <a:ext cx="18859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3160200"/>
            <a:ext cx="2000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00" y="4419600"/>
            <a:ext cx="876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50800" y="4495800"/>
            <a:ext cx="1019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Up Arrow 11"/>
          <p:cNvSpPr/>
          <p:nvPr/>
        </p:nvSpPr>
        <p:spPr>
          <a:xfrm rot="14400000">
            <a:off x="1852588" y="2859869"/>
            <a:ext cx="533400" cy="106680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2581489">
            <a:off x="2747981" y="3838949"/>
            <a:ext cx="533400" cy="77603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8546003">
            <a:off x="5154797" y="3805046"/>
            <a:ext cx="533400" cy="79028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90800" y="2819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3135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m:n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76600" y="1905000"/>
            <a:ext cx="533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database parlance, what do we say about this?</a:t>
            </a:r>
          </a:p>
          <a:p>
            <a:endParaRPr lang="en-US" dirty="0" smtClean="0"/>
          </a:p>
          <a:p>
            <a:r>
              <a:rPr lang="en-US" dirty="0" smtClean="0"/>
              <a:t>“Customer </a:t>
            </a:r>
            <a:r>
              <a:rPr lang="en-US" i="1" dirty="0" smtClean="0"/>
              <a:t>has</a:t>
            </a:r>
            <a:r>
              <a:rPr lang="en-US" dirty="0" smtClean="0"/>
              <a:t> one or more Orders”</a:t>
            </a:r>
          </a:p>
          <a:p>
            <a:endParaRPr lang="en-US" dirty="0" smtClean="0"/>
          </a:p>
          <a:p>
            <a:r>
              <a:rPr lang="en-US" dirty="0" smtClean="0"/>
              <a:t>“Order </a:t>
            </a:r>
            <a:r>
              <a:rPr lang="en-US" i="1" dirty="0" smtClean="0"/>
              <a:t>belongs to </a:t>
            </a:r>
            <a:r>
              <a:rPr lang="en-US" dirty="0" smtClean="0"/>
              <a:t>one Customer”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/>
      <p:bldP spid="16" grpId="0"/>
      <p:bldP spid="16" grpId="1"/>
      <p:bldP spid="17" grpId="0"/>
      <p:bldP spid="17" grpId="1"/>
      <p:bldP spid="19" grpId="0"/>
      <p:bldP spid="19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Customer </a:t>
            </a:r>
            <a:r>
              <a:rPr lang="en-US" i="1" cap="none" dirty="0" smtClean="0"/>
              <a:t>has</a:t>
            </a:r>
            <a:r>
              <a:rPr lang="en-US" cap="none" dirty="0" smtClean="0"/>
              <a:t> one or more Orders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Q: How do we model this statement in an Object-Oriented world?</a:t>
            </a:r>
          </a:p>
          <a:p>
            <a:r>
              <a:rPr lang="en-US" sz="2100" dirty="0" smtClean="0"/>
              <a:t>A: as a </a:t>
            </a:r>
            <a:r>
              <a:rPr lang="en-US" sz="2100" i="1" dirty="0" smtClean="0"/>
              <a:t>collection</a:t>
            </a:r>
            <a:r>
              <a:rPr lang="en-US" sz="2100" dirty="0" smtClean="0"/>
              <a:t> of Orders held within the Customer class</a:t>
            </a:r>
          </a:p>
          <a:p>
            <a:r>
              <a:rPr lang="en-US" sz="2100" dirty="0" smtClean="0"/>
              <a:t>We say “the Customer object </a:t>
            </a:r>
            <a:r>
              <a:rPr lang="en-US" sz="2100" i="1" dirty="0" smtClean="0"/>
              <a:t>contains a collection</a:t>
            </a:r>
            <a:r>
              <a:rPr lang="en-US" sz="2100" dirty="0" smtClean="0"/>
              <a:t> of Orders”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public class Customer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{ 	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//…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IList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&lt;Order&gt; _orders;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//with appropriate getter and setter </a:t>
            </a:r>
            <a:r>
              <a:rPr lang="en-US" sz="22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</a:t>
            </a:r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Order </a:t>
            </a:r>
            <a:r>
              <a:rPr lang="en-US" i="1" cap="none" dirty="0" smtClean="0"/>
              <a:t>belongs to </a:t>
            </a:r>
            <a:r>
              <a:rPr lang="en-US" cap="none" dirty="0" smtClean="0"/>
              <a:t>One Customer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Q: How do we model this statement in an Object-Oriented world?</a:t>
            </a:r>
          </a:p>
          <a:p>
            <a:r>
              <a:rPr lang="en-US" sz="2100" dirty="0" smtClean="0"/>
              <a:t>A: as a single Customer object held </a:t>
            </a:r>
            <a:r>
              <a:rPr lang="en-US" sz="2100" i="1" dirty="0" smtClean="0"/>
              <a:t>within</a:t>
            </a:r>
            <a:r>
              <a:rPr lang="en-US" sz="2100" dirty="0" smtClean="0"/>
              <a:t> the Order class</a:t>
            </a:r>
          </a:p>
          <a:p>
            <a:r>
              <a:rPr lang="en-US" sz="2100" dirty="0" smtClean="0"/>
              <a:t>We say “the Order object </a:t>
            </a:r>
            <a:r>
              <a:rPr lang="en-US" sz="2100" i="1" dirty="0" smtClean="0"/>
              <a:t>contains</a:t>
            </a:r>
            <a:r>
              <a:rPr lang="en-US" sz="2100" dirty="0" smtClean="0"/>
              <a:t> a Customer”</a:t>
            </a:r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public class Order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{ 	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//…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private Customer _customer;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//with appropriate getter and setter </a:t>
            </a:r>
            <a:r>
              <a:rPr lang="en-US" sz="22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</a:t>
            </a:r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Notable points about this OO approach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100" i="1" dirty="0" smtClean="0"/>
              <a:t>Both</a:t>
            </a:r>
            <a:r>
              <a:rPr lang="en-US" sz="2100" dirty="0" smtClean="0"/>
              <a:t> sides of the relationship are represented within the model</a:t>
            </a:r>
          </a:p>
          <a:p>
            <a:pPr lvl="1"/>
            <a:r>
              <a:rPr lang="en-US" sz="2100" dirty="0" smtClean="0"/>
              <a:t>Customer has a collection of Order objects</a:t>
            </a:r>
          </a:p>
          <a:p>
            <a:pPr lvl="1"/>
            <a:r>
              <a:rPr lang="en-US" sz="2100" dirty="0" smtClean="0"/>
              <a:t>Order object has its related Customer</a:t>
            </a:r>
          </a:p>
          <a:p>
            <a:pPr lvl="1"/>
            <a:r>
              <a:rPr lang="en-US" sz="2100" dirty="0" smtClean="0"/>
              <a:t>The relationship can be said to be represented both forwards and backwards</a:t>
            </a:r>
          </a:p>
          <a:p>
            <a:pPr lvl="2"/>
            <a:r>
              <a:rPr lang="en-US" sz="2100" dirty="0" smtClean="0"/>
              <a:t>‘inverse’</a:t>
            </a:r>
          </a:p>
          <a:p>
            <a:pPr lvl="1"/>
            <a:r>
              <a:rPr lang="en-US" sz="2100" dirty="0" smtClean="0"/>
              <a:t>Allows traversal of the relationship in both directions</a:t>
            </a:r>
          </a:p>
          <a:p>
            <a:pPr lvl="2"/>
            <a:r>
              <a:rPr lang="en-US" sz="2100" dirty="0" smtClean="0"/>
              <a:t>From a Customer (parent) to its Orders (children)</a:t>
            </a:r>
          </a:p>
          <a:p>
            <a:pPr lvl="2"/>
            <a:r>
              <a:rPr lang="en-US" sz="2100" dirty="0" smtClean="0"/>
              <a:t>From an Order (child) to its Customer (parent)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How would you do this in SQL?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Traversal from Parent to Children</a:t>
            </a:r>
          </a:p>
          <a:p>
            <a:pPr lvl="1"/>
            <a:r>
              <a:rPr lang="en-US" sz="2100" dirty="0" smtClean="0"/>
              <a:t>As an inner join on the Child table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select * from Customer c inner join Order o on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c.CustomerId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o.CustomerId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where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o.CustomerId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1</a:t>
            </a:r>
          </a:p>
          <a:p>
            <a:pPr lvl="1"/>
            <a:endParaRPr lang="en-US" sz="2100" dirty="0" smtClean="0"/>
          </a:p>
          <a:p>
            <a:r>
              <a:rPr lang="en-US" sz="2100" dirty="0" smtClean="0"/>
              <a:t>Traversal from Child to Parent</a:t>
            </a:r>
          </a:p>
          <a:p>
            <a:pPr lvl="1"/>
            <a:r>
              <a:rPr lang="en-US" sz="2100" dirty="0" smtClean="0"/>
              <a:t>As an inner join on the Parent table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select * from Order o inner join Customer c on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o.CustomerId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c.CustomerId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where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o.OrderId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868680"/>
          </a:xfrm>
        </p:spPr>
        <p:txBody>
          <a:bodyPr/>
          <a:lstStyle/>
          <a:p>
            <a:r>
              <a:rPr lang="en-US" dirty="0" smtClean="0"/>
              <a:t>Summer of </a:t>
            </a:r>
            <a:r>
              <a:rPr lang="en-US" dirty="0" err="1" smtClean="0"/>
              <a:t>NHibernate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58440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 01:	Setup and Basic Usage Pattern</a:t>
            </a:r>
          </a:p>
          <a:p>
            <a:r>
              <a:rPr lang="en-US" dirty="0" smtClean="0"/>
              <a:t>Session 02:	Exploring Query Methods and Syntax</a:t>
            </a:r>
          </a:p>
          <a:p>
            <a:r>
              <a:rPr lang="en-US" dirty="0" smtClean="0"/>
              <a:t>Session 02a:	Exploring Query Methods and Syntax</a:t>
            </a:r>
          </a:p>
          <a:p>
            <a:r>
              <a:rPr lang="en-US" dirty="0" smtClean="0"/>
              <a:t>Session 03:	Exploring INSERT, UPDATE, and DELETE Semantics</a:t>
            </a:r>
          </a:p>
          <a:p>
            <a:r>
              <a:rPr lang="en-US" dirty="0" smtClean="0"/>
              <a:t>Session 04:	Exploring Transactions and Concurrency</a:t>
            </a:r>
          </a:p>
          <a:p>
            <a:r>
              <a:rPr lang="en-US" dirty="0" smtClean="0"/>
              <a:t>Session 05:	Modeling Foreign-Key Relationships in </a:t>
            </a:r>
            <a:r>
              <a:rPr lang="en-US" dirty="0" err="1" smtClean="0"/>
              <a:t>NHibernate</a:t>
            </a:r>
            <a:endParaRPr lang="en-US" dirty="0" smtClean="0"/>
          </a:p>
          <a:p>
            <a:r>
              <a:rPr lang="en-US" dirty="0" smtClean="0"/>
              <a:t>Session 06:	Advanced Querying of Child Collections</a:t>
            </a:r>
          </a:p>
          <a:p>
            <a:r>
              <a:rPr lang="en-US" dirty="0" smtClean="0"/>
              <a:t>Session 07:	Exploring m:n Relationships, Views, and Components</a:t>
            </a:r>
          </a:p>
          <a:p>
            <a:r>
              <a:rPr lang="en-US" dirty="0" smtClean="0"/>
              <a:t>Session 08:	Techniques for Data-Driven Modeling</a:t>
            </a:r>
          </a:p>
          <a:p>
            <a:r>
              <a:rPr lang="en-US" dirty="0" smtClean="0"/>
              <a:t>Session 09:	Effective Model-Driven Schemas</a:t>
            </a:r>
          </a:p>
          <a:p>
            <a:r>
              <a:rPr lang="en-US" dirty="0" smtClean="0"/>
              <a:t>Session 10:	Stored Procedures and Interceptors</a:t>
            </a:r>
          </a:p>
          <a:p>
            <a:r>
              <a:rPr lang="en-US" dirty="0" smtClean="0"/>
              <a:t>Session 11:	Modeling Inheritance in the Database</a:t>
            </a:r>
          </a:p>
          <a:p>
            <a:r>
              <a:rPr lang="en-US" dirty="0" smtClean="0"/>
              <a:t>Session 12:	Detached Objects, Detached Criteria, working without a Session</a:t>
            </a:r>
          </a:p>
          <a:p>
            <a:r>
              <a:rPr lang="en-US" dirty="0" smtClean="0"/>
              <a:t>Session 13:	Managing Session Lifecycle in a Stateless Web Application</a:t>
            </a:r>
          </a:p>
          <a:p>
            <a:r>
              <a:rPr lang="en-US" dirty="0" smtClean="0"/>
              <a:t>Session 14:	Migrating to </a:t>
            </a:r>
            <a:r>
              <a:rPr lang="en-US" dirty="0" err="1" smtClean="0"/>
              <a:t>NHibernate</a:t>
            </a:r>
            <a:r>
              <a:rPr lang="en-US" dirty="0" smtClean="0"/>
              <a:t> 2.0 and further Exploration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9622" y="5943600"/>
            <a:ext cx="53054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</a:rPr>
              <a:t>http://www.SummerOfNHibernate.com</a:t>
            </a:r>
            <a:endParaRPr lang="en-US" sz="2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How would you do this in objects?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Traversal from Parent to Children</a:t>
            </a:r>
          </a:p>
          <a:p>
            <a:pPr lvl="1"/>
            <a:r>
              <a:rPr lang="en-US" sz="2100" dirty="0" smtClean="0"/>
              <a:t>By accessing the collection of Children</a:t>
            </a:r>
          </a:p>
          <a:p>
            <a:pPr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Customer.Orders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[…]</a:t>
            </a:r>
          </a:p>
          <a:p>
            <a:endParaRPr lang="en-US" sz="2100" dirty="0" smtClean="0"/>
          </a:p>
          <a:p>
            <a:r>
              <a:rPr lang="en-US" sz="2100" dirty="0" smtClean="0"/>
              <a:t>Traversal from Child to Parent</a:t>
            </a:r>
          </a:p>
          <a:p>
            <a:pPr lvl="1"/>
            <a:r>
              <a:rPr lang="en-US" sz="2100" dirty="0" smtClean="0"/>
              <a:t>By accessing the member Parent object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Order.Customer</a:t>
            </a:r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endParaRPr lang="en-US" sz="2100" dirty="0" smtClean="0"/>
          </a:p>
          <a:p>
            <a:r>
              <a:rPr lang="en-US" sz="2100" dirty="0" smtClean="0"/>
              <a:t>Which do </a:t>
            </a:r>
            <a:r>
              <a:rPr lang="en-US" sz="2100" i="1" dirty="0" smtClean="0"/>
              <a:t>you</a:t>
            </a:r>
            <a:r>
              <a:rPr lang="en-US" sz="2100" dirty="0" smtClean="0"/>
              <a:t> prefer, SQL or OO ?  </a:t>
            </a:r>
            <a:r>
              <a:rPr lang="en-US" sz="2100" dirty="0" smtClean="0">
                <a:sym typeface="Wingdings" pitchFamily="2" charset="2"/>
              </a:rPr>
              <a:t>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Revenge of the Mapping Files!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/>
              <a:t>Q: How does </a:t>
            </a:r>
            <a:r>
              <a:rPr lang="en-US" sz="2100" dirty="0" err="1" smtClean="0"/>
              <a:t>NHibernate</a:t>
            </a:r>
            <a:r>
              <a:rPr lang="en-US" sz="2100" dirty="0" smtClean="0"/>
              <a:t> manage relations between objects?</a:t>
            </a:r>
          </a:p>
          <a:p>
            <a:r>
              <a:rPr lang="en-US" sz="2100" dirty="0" smtClean="0"/>
              <a:t>A: Via the mapping files (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*.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hbm.xml</a:t>
            </a:r>
            <a:r>
              <a:rPr lang="en-US" sz="2100" dirty="0" smtClean="0"/>
              <a:t>)</a:t>
            </a:r>
          </a:p>
          <a:p>
            <a:pPr lvl="1"/>
            <a:r>
              <a:rPr lang="en-US" sz="2100" dirty="0" smtClean="0"/>
              <a:t>Just like everything else about </a:t>
            </a:r>
            <a:r>
              <a:rPr lang="en-US" sz="2100" dirty="0" err="1" smtClean="0"/>
              <a:t>NHibernate</a:t>
            </a:r>
            <a:endParaRPr lang="en-US" sz="2100" dirty="0" smtClean="0"/>
          </a:p>
          <a:p>
            <a:r>
              <a:rPr lang="en-US" sz="2100" dirty="0" smtClean="0"/>
              <a:t>Mapping files…</a:t>
            </a:r>
          </a:p>
          <a:p>
            <a:pPr lvl="1"/>
            <a:r>
              <a:rPr lang="en-US" sz="2100" dirty="0" smtClean="0"/>
              <a:t>Define relations between objects</a:t>
            </a:r>
          </a:p>
          <a:p>
            <a:pPr lvl="2"/>
            <a:r>
              <a:rPr lang="en-US" sz="2100" dirty="0" smtClean="0"/>
              <a:t>One-to-one</a:t>
            </a:r>
          </a:p>
          <a:p>
            <a:pPr lvl="2"/>
            <a:r>
              <a:rPr lang="en-US" sz="2100" dirty="0" smtClean="0"/>
              <a:t>One-to-many</a:t>
            </a:r>
          </a:p>
          <a:p>
            <a:pPr lvl="2"/>
            <a:r>
              <a:rPr lang="en-US" sz="2100" dirty="0" smtClean="0"/>
              <a:t>Many-to-one</a:t>
            </a:r>
          </a:p>
          <a:p>
            <a:pPr lvl="2"/>
            <a:r>
              <a:rPr lang="en-US" sz="2100" dirty="0" smtClean="0"/>
              <a:t>Many-to-many</a:t>
            </a:r>
          </a:p>
          <a:p>
            <a:pPr lvl="1"/>
            <a:r>
              <a:rPr lang="en-US" sz="2100" dirty="0" smtClean="0"/>
              <a:t>Control cascade behavior on relations</a:t>
            </a:r>
          </a:p>
          <a:p>
            <a:pPr lvl="2"/>
            <a:r>
              <a:rPr lang="en-US" sz="2100" dirty="0" smtClean="0"/>
              <a:t>Cascade updates</a:t>
            </a:r>
          </a:p>
          <a:p>
            <a:pPr lvl="2"/>
            <a:r>
              <a:rPr lang="en-US" sz="2100" dirty="0" smtClean="0"/>
              <a:t>Cascade deletes</a:t>
            </a:r>
          </a:p>
          <a:p>
            <a:pPr lvl="1"/>
            <a:r>
              <a:rPr lang="en-US" sz="2100" dirty="0" smtClean="0"/>
              <a:t>Control bidirectional navigation between parents and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NHibernate</a:t>
            </a:r>
            <a:r>
              <a:rPr lang="en-US" cap="none" dirty="0" smtClean="0"/>
              <a:t> Collection Types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 smtClean="0"/>
              <a:t>Several types of collections are supported/defined</a:t>
            </a:r>
          </a:p>
          <a:p>
            <a:r>
              <a:rPr lang="en-US" sz="2100" dirty="0" smtClean="0"/>
              <a:t>Bag</a:t>
            </a:r>
          </a:p>
          <a:p>
            <a:pPr lvl="1"/>
            <a:r>
              <a:rPr lang="en-US" sz="2100" dirty="0" smtClean="0"/>
              <a:t>Collection of objects, each element can repeat { 1, 2, 2, 3, 4, 4 }</a:t>
            </a:r>
          </a:p>
          <a:p>
            <a:pPr lvl="2"/>
            <a:r>
              <a:rPr lang="en-US" sz="2100" dirty="0" smtClean="0"/>
              <a:t>Implemented as an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IList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or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IList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&lt;T&gt;</a:t>
            </a:r>
          </a:p>
          <a:p>
            <a:r>
              <a:rPr lang="en-US" sz="2100" dirty="0" smtClean="0"/>
              <a:t>Set</a:t>
            </a:r>
          </a:p>
          <a:p>
            <a:pPr lvl="1"/>
            <a:r>
              <a:rPr lang="en-US" sz="2100" dirty="0" smtClean="0"/>
              <a:t>Collection of objects, each element must be </a:t>
            </a:r>
            <a:r>
              <a:rPr lang="en-US" sz="2100" i="1" dirty="0" smtClean="0"/>
              <a:t>unique </a:t>
            </a:r>
            <a:r>
              <a:rPr lang="en-US" sz="2100" dirty="0" smtClean="0"/>
              <a:t>{ 1, 2, 3, 4 }</a:t>
            </a:r>
          </a:p>
          <a:p>
            <a:pPr lvl="2"/>
            <a:r>
              <a:rPr lang="en-US" sz="2100" dirty="0" smtClean="0"/>
              <a:t>Implemented as an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ISet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or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ISet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&lt;T&gt;</a:t>
            </a:r>
          </a:p>
          <a:p>
            <a:pPr lvl="3"/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ISet</a:t>
            </a:r>
            <a:r>
              <a:rPr lang="en-US" sz="2100" dirty="0" smtClean="0"/>
              <a:t> is provided by the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Iesi.Collections.dll</a:t>
            </a:r>
            <a:r>
              <a:rPr lang="en-US" sz="2100" dirty="0" smtClean="0"/>
              <a:t> library</a:t>
            </a:r>
          </a:p>
          <a:p>
            <a:r>
              <a:rPr lang="en-US" sz="2100" dirty="0" smtClean="0"/>
              <a:t>List</a:t>
            </a:r>
          </a:p>
          <a:p>
            <a:pPr lvl="1"/>
            <a:r>
              <a:rPr lang="en-US" sz="2100" dirty="0" smtClean="0"/>
              <a:t>Collection of objects with integer indices</a:t>
            </a:r>
          </a:p>
          <a:p>
            <a:pPr lvl="1"/>
            <a:r>
              <a:rPr lang="en-US" sz="2100" dirty="0" smtClean="0"/>
              <a:t>each element can repeat {  {1, “Steve”}, {2, “Joe”}, {3, “Steve”} }</a:t>
            </a:r>
          </a:p>
          <a:p>
            <a:pPr lvl="1"/>
            <a:r>
              <a:rPr lang="en-US" sz="2100" dirty="0" smtClean="0"/>
              <a:t>Implemented as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ArraryList</a:t>
            </a:r>
            <a:r>
              <a:rPr lang="en-US" sz="2100" dirty="0" smtClean="0"/>
              <a:t> or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IList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&lt;T&gt;</a:t>
            </a:r>
          </a:p>
          <a:p>
            <a:r>
              <a:rPr lang="en-US" sz="2100" dirty="0" smtClean="0"/>
              <a:t>Map</a:t>
            </a:r>
          </a:p>
          <a:p>
            <a:pPr lvl="1"/>
            <a:r>
              <a:rPr lang="en-US" sz="2100" dirty="0" smtClean="0"/>
              <a:t>Collection of key, value pairs {  {“Steve”, 30}, {“Joe”, 123}, {“Sam”, 20} }</a:t>
            </a:r>
          </a:p>
          <a:p>
            <a:pPr lvl="2"/>
            <a:r>
              <a:rPr lang="en-US" sz="2100" dirty="0" smtClean="0"/>
              <a:t>Implemented as </a:t>
            </a:r>
            <a:r>
              <a:rPr lang="en-US" sz="2100" dirty="0" err="1" smtClean="0"/>
              <a:t>hashtable</a:t>
            </a:r>
            <a:r>
              <a:rPr lang="en-US" sz="2100" dirty="0" smtClean="0"/>
              <a:t> or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IDictionary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TKey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TValue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2100" dirty="0" smtClean="0"/>
              <a:t>In practice, mappings of collections are most often implemented as </a:t>
            </a:r>
            <a:r>
              <a:rPr lang="en-US" sz="2100" b="1" i="1" dirty="0" smtClean="0"/>
              <a:t>Sets</a:t>
            </a:r>
          </a:p>
          <a:p>
            <a:pPr lvl="1"/>
            <a:r>
              <a:rPr lang="en-US" sz="2100" dirty="0" smtClean="0"/>
              <a:t>This most-closely approximates the relational DB model (unique members)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err="1" smtClean="0"/>
              <a:t>NHibernate</a:t>
            </a:r>
            <a:r>
              <a:rPr lang="en-US" cap="none" dirty="0" smtClean="0"/>
              <a:t> Parent Collection Mappings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Parent Entity Mapping defines…</a:t>
            </a:r>
          </a:p>
          <a:p>
            <a:pPr lvl="1"/>
            <a:r>
              <a:rPr lang="en-US" sz="2100" dirty="0" smtClean="0"/>
              <a:t>Collection type (Bag, Set, List, Map)</a:t>
            </a:r>
          </a:p>
          <a:p>
            <a:pPr lvl="1"/>
            <a:r>
              <a:rPr lang="en-US" sz="2100" dirty="0" smtClean="0"/>
              <a:t>Cardinality of relation to children (1:n, n:1, m:n)</a:t>
            </a:r>
          </a:p>
          <a:p>
            <a:pPr lvl="1"/>
            <a:r>
              <a:rPr lang="en-US" sz="2100" dirty="0" smtClean="0"/>
              <a:t>Cascade behavior on save/update/delete</a:t>
            </a:r>
          </a:p>
          <a:p>
            <a:pPr lvl="2"/>
            <a:r>
              <a:rPr lang="en-US" sz="2100" dirty="0" smtClean="0"/>
              <a:t>And orphans~!</a:t>
            </a:r>
          </a:p>
          <a:p>
            <a:pPr lvl="1"/>
            <a:r>
              <a:rPr lang="en-US" sz="2100" dirty="0" smtClean="0"/>
              <a:t>Who is responsible for the updating of the children</a:t>
            </a:r>
          </a:p>
          <a:p>
            <a:pPr lvl="2"/>
            <a:r>
              <a:rPr lang="en-US" sz="2100" dirty="0" smtClean="0">
                <a:latin typeface="Consolas" pitchFamily="49" charset="0"/>
                <a:cs typeface="Consolas" pitchFamily="49" charset="0"/>
              </a:rPr>
              <a:t>Inverse=“true”</a:t>
            </a:r>
          </a:p>
          <a:p>
            <a:pPr lvl="3"/>
            <a:r>
              <a:rPr lang="en-US" sz="2100" dirty="0" smtClean="0"/>
              <a:t>Child is responsible for maintaining the relationship</a:t>
            </a:r>
          </a:p>
          <a:p>
            <a:pPr lvl="2"/>
            <a:r>
              <a:rPr lang="en-US" sz="2100" dirty="0" smtClean="0">
                <a:latin typeface="Consolas" pitchFamily="49" charset="0"/>
                <a:cs typeface="Consolas" pitchFamily="49" charset="0"/>
              </a:rPr>
              <a:t>Inverse=“false”</a:t>
            </a:r>
          </a:p>
          <a:p>
            <a:pPr lvl="3"/>
            <a:r>
              <a:rPr lang="en-US" sz="2100" dirty="0" smtClean="0"/>
              <a:t>Parent is responsible for maintaining the relationship</a:t>
            </a:r>
          </a:p>
          <a:p>
            <a:pPr lvl="1"/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err="1" smtClean="0"/>
              <a:t>NHibernate</a:t>
            </a:r>
            <a:r>
              <a:rPr lang="en-US" cap="none" dirty="0" smtClean="0"/>
              <a:t> Child  Collection Mappings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Child Entity Mapping defines…</a:t>
            </a:r>
          </a:p>
          <a:p>
            <a:pPr lvl="1"/>
            <a:r>
              <a:rPr lang="en-US" sz="2100" dirty="0" smtClean="0"/>
              <a:t>Very little </a:t>
            </a:r>
            <a:r>
              <a:rPr lang="en-US" sz="2100" dirty="0" smtClean="0">
                <a:sym typeface="Wingdings" pitchFamily="2" charset="2"/>
              </a:rPr>
              <a:t></a:t>
            </a:r>
            <a:endParaRPr lang="en-US" sz="2100" dirty="0" smtClean="0"/>
          </a:p>
          <a:p>
            <a:pPr lvl="1"/>
            <a:r>
              <a:rPr lang="en-US" sz="2100" dirty="0" smtClean="0"/>
              <a:t>Often just a pointer to support navigation back to the parent entity</a:t>
            </a:r>
          </a:p>
          <a:p>
            <a:pPr lvl="1"/>
            <a:r>
              <a:rPr lang="en-US" sz="2100" dirty="0" smtClean="0"/>
              <a:t>Cardinality of relation back to parent (1:n, n:1, m:n)</a:t>
            </a:r>
          </a:p>
          <a:p>
            <a:pPr lvl="1"/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81000" y="47244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ISession.CreateCriteria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&lt;Customer&gt;()</a:t>
            </a:r>
          </a:p>
          <a:p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	.Add(</a:t>
            </a:r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Restrictions.Eq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Firstname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”, “Steve”))</a:t>
            </a:r>
          </a:p>
          <a:p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	.</a:t>
            </a:r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CreateCriteria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(“Orders”)</a:t>
            </a:r>
          </a:p>
          <a:p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	.Add(</a:t>
            </a:r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Restrictions.Gt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OrderDate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”, new </a:t>
            </a:r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DateTime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(2008, 2, 1))</a:t>
            </a:r>
          </a:p>
          <a:p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	.</a:t>
            </a:r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CreateCriteria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(“Products”)</a:t>
            </a:r>
          </a:p>
          <a:p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	.Add(</a:t>
            </a:r>
            <a:r>
              <a:rPr lang="en-US" sz="1600" dirty="0" err="1" smtClean="0">
                <a:latin typeface="Consolas" pitchFamily="49" charset="0"/>
                <a:cs typeface="Courier New" pitchFamily="49" charset="0"/>
              </a:rPr>
              <a:t>Restrictions.Eq</a:t>
            </a: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(“Name”, “Yo-Yo”))</a:t>
            </a:r>
          </a:p>
          <a:p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	.List&lt;Customer&gt;();</a:t>
            </a:r>
            <a:endParaRPr lang="en-US" sz="1600" dirty="0"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219200" y="5943600"/>
            <a:ext cx="4648200" cy="3048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196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219200" y="5486400"/>
            <a:ext cx="7162800" cy="3048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196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219200" y="5029200"/>
            <a:ext cx="5257800" cy="3048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196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Criteria API – Nested Constraints on the Object Graph</a:t>
            </a:r>
            <a:endParaRPr lang="en-US" cap="none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2514600"/>
            <a:ext cx="14478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Customer</a:t>
            </a:r>
            <a:endParaRPr lang="en-US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3124200"/>
            <a:ext cx="14478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Orders</a:t>
            </a:r>
            <a:endParaRPr lang="en-US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3781200"/>
            <a:ext cx="14478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Products</a:t>
            </a:r>
            <a:endParaRPr lang="en-US" dirty="0">
              <a:latin typeface="+mj-lt"/>
            </a:endParaRPr>
          </a:p>
        </p:txBody>
      </p:sp>
      <p:cxnSp>
        <p:nvCxnSpPr>
          <p:cNvPr id="11" name="Elbow Connector 10"/>
          <p:cNvCxnSpPr/>
          <p:nvPr/>
        </p:nvCxnSpPr>
        <p:spPr>
          <a:xfrm>
            <a:off x="1143794" y="2896394"/>
            <a:ext cx="608806" cy="456406"/>
          </a:xfrm>
          <a:prstGeom prst="bentConnector3">
            <a:avLst>
              <a:gd name="adj1" fmla="val -854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1905000" y="3505200"/>
            <a:ext cx="532606" cy="456406"/>
          </a:xfrm>
          <a:prstGeom prst="bentConnector3">
            <a:avLst>
              <a:gd name="adj1" fmla="val 1334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Rectangular Callout 18"/>
          <p:cNvSpPr/>
          <p:nvPr/>
        </p:nvSpPr>
        <p:spPr>
          <a:xfrm>
            <a:off x="4343400" y="2438400"/>
            <a:ext cx="3200400" cy="685800"/>
          </a:xfrm>
          <a:prstGeom prst="wedgeRectCallout">
            <a:avLst>
              <a:gd name="adj1" fmla="val -108797"/>
              <a:gd name="adj2" fmla="val -17290"/>
            </a:avLst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+mj-lt"/>
              </a:rPr>
              <a:t>Firstname</a:t>
            </a:r>
            <a:r>
              <a:rPr lang="en-US" dirty="0" smtClean="0">
                <a:latin typeface="+mj-lt"/>
              </a:rPr>
              <a:t> = “Steve”</a:t>
            </a:r>
            <a:endParaRPr lang="en-US" dirty="0">
              <a:latin typeface="+mj-lt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5029200" y="3276600"/>
            <a:ext cx="3200400" cy="685800"/>
          </a:xfrm>
          <a:prstGeom prst="wedgeRectCallout">
            <a:avLst>
              <a:gd name="adj1" fmla="val -108572"/>
              <a:gd name="adj2" fmla="val -48786"/>
            </a:avLst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+mj-lt"/>
              </a:rPr>
              <a:t>OrderDate</a:t>
            </a:r>
            <a:r>
              <a:rPr lang="en-US" dirty="0" smtClean="0">
                <a:latin typeface="+mj-lt"/>
              </a:rPr>
              <a:t> &gt; 2/1/2008</a:t>
            </a:r>
            <a:endParaRPr lang="en-US" dirty="0">
              <a:latin typeface="+mj-lt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5410200" y="4038600"/>
            <a:ext cx="3200400" cy="685800"/>
          </a:xfrm>
          <a:prstGeom prst="wedgeRectCallout">
            <a:avLst>
              <a:gd name="adj1" fmla="val -98223"/>
              <a:gd name="adj2" fmla="val -61385"/>
            </a:avLst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Name = “Yo-Yo”</a:t>
            </a:r>
            <a:endParaRPr lang="en-US" dirty="0">
              <a:latin typeface="+mj-lt"/>
            </a:endParaRPr>
          </a:p>
        </p:txBody>
      </p:sp>
      <p:cxnSp>
        <p:nvCxnSpPr>
          <p:cNvPr id="31" name="Straight Arrow Connector 30"/>
          <p:cNvCxnSpPr>
            <a:stCxn id="27" idx="0"/>
          </p:cNvCxnSpPr>
          <p:nvPr/>
        </p:nvCxnSpPr>
        <p:spPr>
          <a:xfrm rot="5400000" flipH="1" flipV="1">
            <a:off x="3333750" y="3486150"/>
            <a:ext cx="2057400" cy="10287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4000500" y="4305300"/>
            <a:ext cx="1828800" cy="685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914900" y="4991100"/>
            <a:ext cx="1524000" cy="533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7" grpId="0" animBg="1"/>
      <p:bldP spid="5" grpId="0" animBg="1"/>
      <p:bldP spid="6" grpId="0" animBg="1"/>
      <p:bldP spid="7" grpId="0" animBg="1"/>
      <p:bldP spid="19" grpId="0" animBg="1"/>
      <p:bldP spid="20" grpId="0" animBg="1"/>
      <p:bldP spid="2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14763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ular Callout 6"/>
          <p:cNvSpPr/>
          <p:nvPr/>
        </p:nvSpPr>
        <p:spPr>
          <a:xfrm rot="5400000">
            <a:off x="2133600" y="3048000"/>
            <a:ext cx="3657600" cy="2743200"/>
          </a:xfrm>
          <a:prstGeom prst="wedgeRectCallout">
            <a:avLst>
              <a:gd name="adj1" fmla="val 4340"/>
              <a:gd name="adj2" fmla="val 9225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The trouble with deep Object Graphs</a:t>
            </a:r>
            <a:endParaRPr lang="en-US" cap="non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7432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2766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1148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ular Callout 10"/>
          <p:cNvSpPr/>
          <p:nvPr/>
        </p:nvSpPr>
        <p:spPr>
          <a:xfrm rot="5400000">
            <a:off x="5715000" y="3581400"/>
            <a:ext cx="3048000" cy="2286000"/>
          </a:xfrm>
          <a:prstGeom prst="wedgeRectCallout">
            <a:avLst>
              <a:gd name="adj1" fmla="val 26781"/>
              <a:gd name="adj2" fmla="val 1147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3467100"/>
            <a:ext cx="14763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ular Callout 12"/>
          <p:cNvSpPr/>
          <p:nvPr/>
        </p:nvSpPr>
        <p:spPr>
          <a:xfrm rot="5400000">
            <a:off x="2590800" y="2362200"/>
            <a:ext cx="4038600" cy="2667000"/>
          </a:xfrm>
          <a:prstGeom prst="wedgeRectCallout">
            <a:avLst>
              <a:gd name="adj1" fmla="val 48032"/>
              <a:gd name="adj2" fmla="val -77083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8288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3622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2004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ular Callout 16"/>
          <p:cNvSpPr/>
          <p:nvPr/>
        </p:nvSpPr>
        <p:spPr>
          <a:xfrm rot="5400000">
            <a:off x="228600" y="1752600"/>
            <a:ext cx="3048000" cy="2286000"/>
          </a:xfrm>
          <a:prstGeom prst="wedgeRectCallout">
            <a:avLst>
              <a:gd name="adj1" fmla="val 55836"/>
              <a:gd name="adj2" fmla="val -1208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1638300"/>
            <a:ext cx="14763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ular Callout 18"/>
          <p:cNvSpPr/>
          <p:nvPr/>
        </p:nvSpPr>
        <p:spPr>
          <a:xfrm rot="5400000">
            <a:off x="-381000" y="5715000"/>
            <a:ext cx="4038600" cy="2667000"/>
          </a:xfrm>
          <a:prstGeom prst="wedgeRectCallout">
            <a:avLst>
              <a:gd name="adj1" fmla="val -78547"/>
              <a:gd name="adj2" fmla="val 52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816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7150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5532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81400"/>
            <a:ext cx="14763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908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1242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862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0480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622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924425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0480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5908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 rot="20372875">
            <a:off x="438506" y="2255890"/>
            <a:ext cx="97769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u="sng" dirty="0" smtClean="0">
                <a:solidFill>
                  <a:schemeClr val="bg1"/>
                </a:solidFill>
                <a:latin typeface="Bradley Hand ITC" pitchFamily="66" charset="0"/>
              </a:rPr>
              <a:t>H E L P ! ! !</a:t>
            </a:r>
            <a:endParaRPr lang="en-US" sz="13000" b="1" u="sng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7" grpId="0" animBg="1"/>
      <p:bldP spid="19" grpId="0" animBg="1"/>
      <p:bldP spid="3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Understanding Lazy Loading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/>
              <a:t>The First concept of Lazy-Loading:</a:t>
            </a:r>
          </a:p>
          <a:p>
            <a:pPr lvl="1"/>
            <a:r>
              <a:rPr lang="en-US" sz="2100" dirty="0" smtClean="0"/>
              <a:t>Lazy-loading is perhaps the worst-named concept in all of technology</a:t>
            </a:r>
          </a:p>
          <a:p>
            <a:pPr lvl="2"/>
            <a:r>
              <a:rPr lang="en-US" sz="2100" dirty="0" smtClean="0"/>
              <a:t>Except perhaps for “</a:t>
            </a:r>
            <a:r>
              <a:rPr lang="en-US" sz="2100" i="1" dirty="0" smtClean="0"/>
              <a:t>Windows ME</a:t>
            </a:r>
            <a:r>
              <a:rPr lang="en-US" sz="2100" dirty="0" smtClean="0"/>
              <a:t>” </a:t>
            </a:r>
            <a:r>
              <a:rPr lang="en-US" sz="2100" dirty="0" smtClean="0">
                <a:sym typeface="Wingdings" pitchFamily="2" charset="2"/>
              </a:rPr>
              <a:t></a:t>
            </a:r>
          </a:p>
          <a:p>
            <a:r>
              <a:rPr lang="en-US" sz="2100" dirty="0" smtClean="0">
                <a:sym typeface="Wingdings" pitchFamily="2" charset="2"/>
              </a:rPr>
              <a:t>The Second concept of Lazy-Loading: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Think of it like ‘</a:t>
            </a:r>
            <a:r>
              <a:rPr lang="en-US" sz="2100" i="1" dirty="0" smtClean="0">
                <a:sym typeface="Wingdings" pitchFamily="2" charset="2"/>
              </a:rPr>
              <a:t>load-on-demand’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or ‘</a:t>
            </a:r>
            <a:r>
              <a:rPr lang="en-US" sz="2100" i="1" dirty="0" smtClean="0">
                <a:sym typeface="Wingdings" pitchFamily="2" charset="2"/>
              </a:rPr>
              <a:t>delayed loading’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or ‘</a:t>
            </a:r>
            <a:r>
              <a:rPr lang="en-US" sz="2100" i="1" dirty="0" smtClean="0">
                <a:sym typeface="Wingdings" pitchFamily="2" charset="2"/>
              </a:rPr>
              <a:t>just-in-time loading’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Lazy = “Why do today what you can put off until tomorrow?”</a:t>
            </a:r>
          </a:p>
          <a:p>
            <a:r>
              <a:rPr lang="en-US" sz="2100" dirty="0" smtClean="0">
                <a:sym typeface="Wingdings" pitchFamily="2" charset="2"/>
              </a:rPr>
              <a:t>Implementation: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The Proxy Pattern (go back and read your GOF book )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1600200"/>
            <a:ext cx="8001000" cy="3581400"/>
          </a:xfrm>
          <a:prstGeom prst="roundRect">
            <a:avLst>
              <a:gd name="adj" fmla="val 9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1600200"/>
            <a:ext cx="4191000" cy="3581400"/>
          </a:xfrm>
          <a:prstGeom prst="roundRect">
            <a:avLst>
              <a:gd name="adj" fmla="val 9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Lazy Loading in Action</a:t>
            </a:r>
            <a:endParaRPr lang="en-US" cap="non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14763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828800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257425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0" y="3019425"/>
            <a:ext cx="1485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ounded Rectangle 13"/>
          <p:cNvSpPr/>
          <p:nvPr/>
        </p:nvSpPr>
        <p:spPr>
          <a:xfrm>
            <a:off x="2743200" y="3810000"/>
            <a:ext cx="16002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Proxy Object</a:t>
            </a:r>
            <a:endParaRPr lang="en-US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752600" y="3886200"/>
            <a:ext cx="1066800" cy="457200"/>
          </a:xfrm>
          <a:prstGeom prst="rightArrow">
            <a:avLst>
              <a:gd name="adj1" fmla="val 34252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267200" y="3886200"/>
            <a:ext cx="1905000" cy="457200"/>
          </a:xfrm>
          <a:prstGeom prst="rightArrow">
            <a:avLst>
              <a:gd name="adj1" fmla="val 34252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752600" y="3962400"/>
            <a:ext cx="4419600" cy="457200"/>
          </a:xfrm>
          <a:prstGeom prst="rightArrow">
            <a:avLst>
              <a:gd name="adj1" fmla="val 34252"/>
              <a:gd name="adj2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8" grpId="1" animBg="1"/>
      <p:bldP spid="14" grpId="0" animBg="1"/>
      <p:bldP spid="14" grpId="1" animBg="1"/>
      <p:bldP spid="7" grpId="0" animBg="1"/>
      <p:bldP spid="7" grpId="1" animBg="1"/>
      <p:bldP spid="18" grpId="0" animBg="1"/>
      <p:bldP spid="18" grpId="1" animBg="1"/>
      <p:bldP spid="19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Now let’s Write </a:t>
            </a:r>
            <a:r>
              <a:rPr lang="en-US" cap="none" smtClean="0"/>
              <a:t>Some Code!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Oredev2009: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“Persistence is a solved problem.”</a:t>
            </a:r>
          </a:p>
          <a:p>
            <a:endParaRPr lang="en-US" dirty="0" smtClean="0"/>
          </a:p>
          <a:p>
            <a:r>
              <a:rPr lang="en-US" dirty="0" smtClean="0"/>
              <a:t>“Having your client pay you to write data-access code in this day and age is a form of robbery!”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 developers, we’re constantly re-inventing data-access code and getting paid to do it!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Data Access is Uninteresting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 a differentiator!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Business Value is in the Distinctions!!!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458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/>
              <a:t>5-Minute Break!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Modeling Components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Components – A Richer Object Model</a:t>
            </a:r>
            <a:endParaRPr lang="en-US" cap="none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Q: what do we do if we want to add a 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 property to our Customer?</a:t>
            </a:r>
          </a:p>
          <a:p>
            <a:r>
              <a:rPr lang="en-US" sz="2400" dirty="0" smtClean="0"/>
              <a:t>One Answer: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Customer.Fullname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2400" dirty="0" smtClean="0"/>
              <a:t>this means the logic to assemble </a:t>
            </a:r>
            <a:r>
              <a:rPr lang="en-US" sz="2400" dirty="0" err="1" smtClean="0"/>
              <a:t>Fullname</a:t>
            </a:r>
            <a:r>
              <a:rPr lang="en-US" sz="2400" dirty="0" smtClean="0"/>
              <a:t> from 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 and </a:t>
            </a:r>
            <a:r>
              <a:rPr lang="en-US" sz="2400" dirty="0" err="1" smtClean="0"/>
              <a:t>Lastname</a:t>
            </a:r>
            <a:r>
              <a:rPr lang="en-US" sz="2400" dirty="0" smtClean="0"/>
              <a:t> is in our Customer Class</a:t>
            </a:r>
          </a:p>
          <a:p>
            <a:pPr lvl="2"/>
            <a:r>
              <a:rPr lang="en-US" sz="2400" dirty="0" smtClean="0"/>
              <a:t>Does this make good OO sense?</a:t>
            </a:r>
          </a:p>
          <a:p>
            <a:pPr lvl="2"/>
            <a:r>
              <a:rPr lang="en-US" sz="2400" dirty="0" smtClean="0"/>
              <a:t>If other classes (Vendor, Shipper, etc.) also need to assemble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Fullname</a:t>
            </a:r>
            <a:r>
              <a:rPr lang="en-US" sz="2400" dirty="0" err="1" smtClean="0"/>
              <a:t>s</a:t>
            </a:r>
            <a:r>
              <a:rPr lang="en-US" sz="2400" dirty="0" smtClean="0"/>
              <a:t> from their own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Firstname</a:t>
            </a:r>
            <a:r>
              <a:rPr lang="en-US" sz="2400" dirty="0" smtClean="0"/>
              <a:t> and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Lastname</a:t>
            </a:r>
            <a:r>
              <a:rPr lang="en-US" sz="2400" dirty="0" smtClean="0"/>
              <a:t> values, this logic would be repeated in all these classes</a:t>
            </a:r>
          </a:p>
          <a:p>
            <a:r>
              <a:rPr lang="en-US" sz="2400" dirty="0" smtClean="0"/>
              <a:t>Better Answer: factor out a </a:t>
            </a:r>
            <a:r>
              <a:rPr lang="en-US" sz="2400" i="1" dirty="0" smtClean="0"/>
              <a:t>component</a:t>
            </a:r>
            <a:r>
              <a:rPr lang="en-US" sz="2400" dirty="0" smtClean="0"/>
              <a:t> (new class) to encapsulate this work</a:t>
            </a:r>
          </a:p>
          <a:p>
            <a:pPr lvl="1"/>
            <a:r>
              <a:rPr lang="en-US" sz="2400" dirty="0" smtClean="0"/>
              <a:t>Improve the richness of our object model</a:t>
            </a:r>
          </a:p>
          <a:p>
            <a:pPr lvl="1"/>
            <a:r>
              <a:rPr lang="en-US" sz="2400" dirty="0" smtClean="0"/>
              <a:t>No change to the database side of the fence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endParaRPr lang="en-US" sz="2100" dirty="0" smtClean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18859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ounded Rectangle 24"/>
          <p:cNvSpPr/>
          <p:nvPr/>
        </p:nvSpPr>
        <p:spPr>
          <a:xfrm>
            <a:off x="381000" y="2286000"/>
            <a:ext cx="2362200" cy="457200"/>
          </a:xfrm>
          <a:prstGeom prst="roundRect">
            <a:avLst/>
          </a:prstGeom>
          <a:solidFill>
            <a:srgbClr val="00206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791200" y="2090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Customer.Name.Firstname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Customer.Name.Lastname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Customer.Name.Fullname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429000" y="2057400"/>
            <a:ext cx="15240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16200000">
            <a:off x="3009900" y="2171700"/>
            <a:ext cx="304800" cy="685800"/>
          </a:xfrm>
          <a:prstGeom prst="down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6200000">
            <a:off x="5143500" y="2095500"/>
            <a:ext cx="304800" cy="838200"/>
          </a:xfrm>
          <a:prstGeom prst="down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6" grpId="0" animBg="1"/>
      <p:bldP spid="26" grpId="0" animBg="1"/>
      <p:bldP spid="3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Now let’s Write Some Code!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5437"/>
            <a:ext cx="7620000" cy="1826363"/>
          </a:xfrm>
        </p:spPr>
        <p:txBody>
          <a:bodyPr>
            <a:normAutofit/>
          </a:bodyPr>
          <a:lstStyle/>
          <a:p>
            <a:r>
              <a:rPr lang="en-US" dirty="0" smtClean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Modeling Object Inheritance</a:t>
            </a:r>
            <a:endParaRPr lang="en-US" dirty="0">
              <a:ln w="5000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6629400" cy="1066688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Table-Per-Concrete-Class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0104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strategy we have used thus far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No inheritance in our Object Model (yet!)</a:t>
            </a:r>
          </a:p>
          <a:p>
            <a:r>
              <a:rPr lang="en-US" dirty="0" smtClean="0"/>
              <a:t>Each Concrete Class is persisted to its own table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Simple, easy to understand, easy to maintain</a:t>
            </a:r>
          </a:p>
          <a:p>
            <a:pPr lvl="1"/>
            <a:r>
              <a:rPr lang="en-US" dirty="0" smtClean="0"/>
              <a:t>Easy to extend (just add another table!)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Inheritance Hierarchies aren’t represented in the database</a:t>
            </a:r>
          </a:p>
          <a:p>
            <a:pPr lvl="1"/>
            <a:r>
              <a:rPr lang="en-US" dirty="0" smtClean="0"/>
              <a:t>You can still maintain them in your code, but no database representation of the hierarchy</a:t>
            </a:r>
          </a:p>
          <a:p>
            <a:pPr lvl="2"/>
            <a:r>
              <a:rPr lang="en-US" dirty="0" smtClean="0"/>
              <a:t>Polymorphic queries not supported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Table-Per-Class-Hierarchy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Entire Class Hierarchy is persisted to a single table</a:t>
            </a:r>
          </a:p>
          <a:p>
            <a:pPr lvl="1"/>
            <a:r>
              <a:rPr lang="en-US" dirty="0" smtClean="0"/>
              <a:t>From Interface/Abstract class at the top all the way down to implementation classes at the bottom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Extend the table to include additional fields needed by the subclasses</a:t>
            </a:r>
          </a:p>
          <a:p>
            <a:pPr lvl="1"/>
            <a:r>
              <a:rPr lang="en-US" dirty="0" smtClean="0"/>
              <a:t>These fields must be </a:t>
            </a:r>
            <a:r>
              <a:rPr lang="en-US" dirty="0" err="1" smtClean="0"/>
              <a:t>nullable</a:t>
            </a:r>
            <a:r>
              <a:rPr lang="en-US" dirty="0" smtClean="0"/>
              <a:t>, since they aren’t used by the other </a:t>
            </a:r>
            <a:r>
              <a:rPr lang="en-US" dirty="0" err="1" smtClean="0"/>
              <a:t>superclasses</a:t>
            </a:r>
            <a:r>
              <a:rPr lang="en-US" dirty="0" smtClean="0"/>
              <a:t> in the same table</a:t>
            </a:r>
          </a:p>
          <a:p>
            <a:pPr lvl="1"/>
            <a:r>
              <a:rPr lang="en-US" dirty="0" smtClean="0"/>
              <a:t>Provide a ‘discriminator’ column to tell </a:t>
            </a:r>
            <a:r>
              <a:rPr lang="en-US" dirty="0" err="1" smtClean="0"/>
              <a:t>NHibernate</a:t>
            </a:r>
            <a:r>
              <a:rPr lang="en-US" dirty="0" smtClean="0"/>
              <a:t> which rows are for which classes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Supports polymorphic queries</a:t>
            </a:r>
          </a:p>
          <a:p>
            <a:pPr lvl="1"/>
            <a:r>
              <a:rPr lang="en-US" dirty="0" smtClean="0"/>
              <a:t>Scales well (all polymorphic queries hit the single table)</a:t>
            </a:r>
          </a:p>
          <a:p>
            <a:pPr lvl="1"/>
            <a:r>
              <a:rPr lang="en-US" dirty="0" smtClean="0"/>
              <a:t>Easy to extend (just add fields for each new class!)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Fields that extend subclasses in the table must be </a:t>
            </a:r>
            <a:r>
              <a:rPr lang="en-US" dirty="0" err="1" smtClean="0"/>
              <a:t>nullable</a:t>
            </a:r>
            <a:endParaRPr lang="en-US" dirty="0" smtClean="0"/>
          </a:p>
          <a:p>
            <a:pPr lvl="2"/>
            <a:r>
              <a:rPr lang="en-US" dirty="0" smtClean="0"/>
              <a:t>So no </a:t>
            </a:r>
            <a:r>
              <a:rPr lang="en-US" dirty="0" err="1" smtClean="0"/>
              <a:t>nullable</a:t>
            </a:r>
            <a:r>
              <a:rPr lang="en-US" dirty="0" smtClean="0"/>
              <a:t> field semantics supported for business reasons</a:t>
            </a:r>
          </a:p>
          <a:p>
            <a:pPr lvl="1"/>
            <a:r>
              <a:rPr lang="en-US" dirty="0" smtClean="0"/>
              <a:t>Awkward to look at from the non-</a:t>
            </a:r>
            <a:r>
              <a:rPr lang="en-US" dirty="0" err="1" smtClean="0"/>
              <a:t>NHibernate</a:t>
            </a:r>
            <a:r>
              <a:rPr lang="en-US" dirty="0" smtClean="0"/>
              <a:t> world</a:t>
            </a:r>
          </a:p>
          <a:p>
            <a:pPr lvl="2"/>
            <a:r>
              <a:rPr lang="en-US" dirty="0" smtClean="0"/>
              <a:t>Assuming you have 1000s of null-values in your 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Table-Per-Subclass Model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Each class in the Class Hierarchy is persisted to a separate table</a:t>
            </a:r>
          </a:p>
          <a:p>
            <a:pPr lvl="1"/>
            <a:r>
              <a:rPr lang="en-US" dirty="0" smtClean="0"/>
              <a:t>One table for the Interface/Abstract class</a:t>
            </a:r>
          </a:p>
          <a:p>
            <a:pPr lvl="1"/>
            <a:r>
              <a:rPr lang="en-US" dirty="0" smtClean="0"/>
              <a:t>Another for each implementation class</a:t>
            </a:r>
          </a:p>
          <a:p>
            <a:pPr lvl="1"/>
            <a:r>
              <a:rPr lang="en-US" dirty="0" smtClean="0"/>
              <a:t>Another for each derived class</a:t>
            </a:r>
          </a:p>
          <a:p>
            <a:pPr lvl="1"/>
            <a:r>
              <a:rPr lang="en-US" dirty="0" smtClean="0"/>
              <a:t>And so on down the hierarchy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err="1" smtClean="0"/>
              <a:t>NHibernate</a:t>
            </a:r>
            <a:r>
              <a:rPr lang="en-US" dirty="0" smtClean="0"/>
              <a:t> joins the needed tables together to construct your entity</a:t>
            </a:r>
          </a:p>
          <a:p>
            <a:pPr lvl="1"/>
            <a:r>
              <a:rPr lang="en-US" dirty="0" smtClean="0"/>
              <a:t>Maintains FK relations between the tables for you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Supports polymorphic queries</a:t>
            </a:r>
          </a:p>
          <a:p>
            <a:pPr lvl="1"/>
            <a:r>
              <a:rPr lang="en-US" dirty="0" smtClean="0"/>
              <a:t>Easy to extend (just add another table for each new class!)</a:t>
            </a:r>
          </a:p>
          <a:p>
            <a:pPr lvl="1"/>
            <a:r>
              <a:rPr lang="en-US" dirty="0" smtClean="0"/>
              <a:t>The database schema looks very much like your class diagram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Point of scalability concern: entity persistence will require joins across the tables</a:t>
            </a:r>
          </a:p>
          <a:p>
            <a:pPr lvl="1"/>
            <a:r>
              <a:rPr lang="en-US" dirty="0" smtClean="0"/>
              <a:t>Polymorphic queries will require a less-efficient (left) outer join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Now let’s Write Some Code!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868680"/>
          </a:xfrm>
        </p:spPr>
        <p:txBody>
          <a:bodyPr/>
          <a:lstStyle/>
          <a:p>
            <a:r>
              <a:rPr lang="en-US" dirty="0" smtClean="0"/>
              <a:t>Summer of </a:t>
            </a:r>
            <a:r>
              <a:rPr lang="en-US" dirty="0" err="1" smtClean="0"/>
              <a:t>NHibernate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58440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 01:	Setup and Basic Usage Pattern</a:t>
            </a:r>
          </a:p>
          <a:p>
            <a:r>
              <a:rPr lang="en-US" dirty="0" smtClean="0"/>
              <a:t>Session 02:	Exploring Query Methods and Syntax</a:t>
            </a:r>
          </a:p>
          <a:p>
            <a:r>
              <a:rPr lang="en-US" dirty="0" smtClean="0"/>
              <a:t>Session 02a:	Exploring Query Methods and Syntax</a:t>
            </a:r>
          </a:p>
          <a:p>
            <a:r>
              <a:rPr lang="en-US" dirty="0" smtClean="0"/>
              <a:t>Session 03:	Exploring INSERT, UPDATE, and DELETE Semantics</a:t>
            </a:r>
          </a:p>
          <a:p>
            <a:r>
              <a:rPr lang="en-US" dirty="0" smtClean="0"/>
              <a:t>Session 04:	Exploring Transactions and Concurrency</a:t>
            </a:r>
          </a:p>
          <a:p>
            <a:r>
              <a:rPr lang="en-US" dirty="0" smtClean="0"/>
              <a:t>Session 05:	Modeling Foreign-Key Relationships in </a:t>
            </a:r>
            <a:r>
              <a:rPr lang="en-US" dirty="0" err="1" smtClean="0"/>
              <a:t>NHibernate</a:t>
            </a:r>
            <a:endParaRPr lang="en-US" dirty="0" smtClean="0"/>
          </a:p>
          <a:p>
            <a:r>
              <a:rPr lang="en-US" dirty="0" smtClean="0"/>
              <a:t>Session 06:	Advanced Querying of Child Collections</a:t>
            </a:r>
          </a:p>
          <a:p>
            <a:r>
              <a:rPr lang="en-US" dirty="0" smtClean="0"/>
              <a:t>Session 07:	Exploring m:n Relationships, Views, and Components</a:t>
            </a:r>
          </a:p>
          <a:p>
            <a:r>
              <a:rPr lang="en-US" dirty="0" smtClean="0"/>
              <a:t>Session 08:	Techniques for Data-Driven Modeling</a:t>
            </a:r>
          </a:p>
          <a:p>
            <a:r>
              <a:rPr lang="en-US" dirty="0" smtClean="0"/>
              <a:t>Session 09:	Effective Model-Driven Schemas</a:t>
            </a:r>
          </a:p>
          <a:p>
            <a:r>
              <a:rPr lang="en-US" dirty="0" smtClean="0"/>
              <a:t>Session 10:	Stored Procedures and Interceptors</a:t>
            </a:r>
          </a:p>
          <a:p>
            <a:r>
              <a:rPr lang="en-US" dirty="0" smtClean="0"/>
              <a:t>Session 11:	Modeling Inheritance in the Database</a:t>
            </a:r>
          </a:p>
          <a:p>
            <a:r>
              <a:rPr lang="en-US" dirty="0" smtClean="0"/>
              <a:t>Session 12:	Detached Objects, Detached Criteria, working without a Session</a:t>
            </a:r>
          </a:p>
          <a:p>
            <a:r>
              <a:rPr lang="en-US" dirty="0" smtClean="0"/>
              <a:t>Session 13:	Managing Session Lifecycle in a Stateless Web Application</a:t>
            </a:r>
          </a:p>
          <a:p>
            <a:r>
              <a:rPr lang="en-US" dirty="0" smtClean="0"/>
              <a:t>Session 14:	Migrating to </a:t>
            </a:r>
            <a:r>
              <a:rPr lang="en-US" dirty="0" err="1" smtClean="0"/>
              <a:t>NHibernate</a:t>
            </a:r>
            <a:r>
              <a:rPr lang="en-US" dirty="0" smtClean="0"/>
              <a:t> 2.0 and further Exploration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9622" y="5943600"/>
            <a:ext cx="422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http://www.SummerOfNHibernate.com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58674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~</a:t>
            </a:r>
            <a:r>
              <a:rPr lang="en-US" sz="4000" dirty="0" err="1" smtClean="0">
                <a:solidFill>
                  <a:srgbClr val="FFC000"/>
                </a:solidFill>
              </a:rPr>
              <a:t>fini</a:t>
            </a:r>
            <a:r>
              <a:rPr lang="en-US" sz="4000" dirty="0" smtClean="0">
                <a:solidFill>
                  <a:srgbClr val="FFC000"/>
                </a:solidFill>
              </a:rPr>
              <a:t>~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Oredev2009 Theme: Efficiency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09600" y="1397000"/>
          <a:ext cx="73152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868680"/>
          </a:xfrm>
        </p:spPr>
        <p:txBody>
          <a:bodyPr/>
          <a:lstStyle/>
          <a:p>
            <a:r>
              <a:rPr lang="en-US" dirty="0" smtClean="0"/>
              <a:t>Summer of </a:t>
            </a:r>
            <a:r>
              <a:rPr lang="en-US" dirty="0" err="1" smtClean="0"/>
              <a:t>NHibernate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58440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 01:	Setup and Basic Usage Pattern</a:t>
            </a:r>
          </a:p>
          <a:p>
            <a:r>
              <a:rPr lang="en-US" dirty="0" smtClean="0"/>
              <a:t>Session 02:	Exploring Query Methods and Syntax</a:t>
            </a:r>
          </a:p>
          <a:p>
            <a:r>
              <a:rPr lang="en-US" dirty="0" smtClean="0"/>
              <a:t>Session 02a:	Exploring Query Methods and Syntax</a:t>
            </a:r>
          </a:p>
          <a:p>
            <a:r>
              <a:rPr lang="en-US" dirty="0" smtClean="0"/>
              <a:t>Session 03:	Exploring INSERT, UPDATE, and DELETE Semantics</a:t>
            </a:r>
          </a:p>
          <a:p>
            <a:r>
              <a:rPr lang="en-US" dirty="0" smtClean="0"/>
              <a:t>Session 04:	Exploring Transactions and Concurrency</a:t>
            </a:r>
          </a:p>
          <a:p>
            <a:r>
              <a:rPr lang="en-US" dirty="0" smtClean="0"/>
              <a:t>Session 05:	Modeling Foreign-Key Relationships in </a:t>
            </a:r>
            <a:r>
              <a:rPr lang="en-US" dirty="0" err="1" smtClean="0"/>
              <a:t>NHibernate</a:t>
            </a:r>
            <a:endParaRPr lang="en-US" dirty="0" smtClean="0"/>
          </a:p>
          <a:p>
            <a:r>
              <a:rPr lang="en-US" dirty="0" smtClean="0"/>
              <a:t>Session 06:	Advanced Querying of Child Collections</a:t>
            </a:r>
          </a:p>
          <a:p>
            <a:r>
              <a:rPr lang="en-US" dirty="0" smtClean="0"/>
              <a:t>Session 07:	Exploring m:n Relationships, Views, and Components</a:t>
            </a:r>
          </a:p>
          <a:p>
            <a:r>
              <a:rPr lang="en-US" dirty="0" smtClean="0"/>
              <a:t>Session 08:	Techniques for Data-Driven Modeling</a:t>
            </a:r>
          </a:p>
          <a:p>
            <a:r>
              <a:rPr lang="en-US" dirty="0" smtClean="0"/>
              <a:t>Session 09:	Effective Model-Driven Schemas</a:t>
            </a:r>
          </a:p>
          <a:p>
            <a:r>
              <a:rPr lang="en-US" dirty="0" smtClean="0"/>
              <a:t>Session 10:	Stored Procedures and Interceptors</a:t>
            </a:r>
          </a:p>
          <a:p>
            <a:r>
              <a:rPr lang="en-US" dirty="0" smtClean="0"/>
              <a:t>Session 11:	Modeling Inheritance in the Database</a:t>
            </a:r>
          </a:p>
          <a:p>
            <a:r>
              <a:rPr lang="en-US" dirty="0" smtClean="0"/>
              <a:t>Session 12:	Detached Objects, Detached Criteria, working without a Session</a:t>
            </a:r>
          </a:p>
          <a:p>
            <a:r>
              <a:rPr lang="en-US" dirty="0" smtClean="0"/>
              <a:t>Session 13:	Managing Session Lifecycle in a Stateless Web Application</a:t>
            </a:r>
          </a:p>
          <a:p>
            <a:r>
              <a:rPr lang="en-US" dirty="0" smtClean="0"/>
              <a:t>Session 14:	Migrating to </a:t>
            </a:r>
            <a:r>
              <a:rPr lang="en-US" dirty="0" err="1" smtClean="0"/>
              <a:t>NHibernate</a:t>
            </a:r>
            <a:r>
              <a:rPr lang="en-US" dirty="0" smtClean="0"/>
              <a:t> 2.0 and further Exploration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2247275"/>
            <a:ext cx="876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" y="3923675"/>
            <a:ext cx="876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4495800"/>
            <a:ext cx="876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5287780"/>
            <a:ext cx="876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" y="5562600"/>
            <a:ext cx="876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9622" y="5943600"/>
            <a:ext cx="53054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</a:rPr>
              <a:t>http://www.SummerOfNHibernate.com</a:t>
            </a:r>
            <a:endParaRPr lang="en-US" sz="2200" b="1" dirty="0">
              <a:solidFill>
                <a:srgbClr val="FFC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43600" y="3429000"/>
            <a:ext cx="2057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3657600"/>
            <a:ext cx="579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6"/>
          </p:cNvCxnSpPr>
          <p:nvPr/>
        </p:nvCxnSpPr>
        <p:spPr>
          <a:xfrm>
            <a:off x="8001000" y="3657600"/>
            <a:ext cx="91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962400" y="4800600"/>
            <a:ext cx="2057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21" idx="2"/>
          </p:cNvCxnSpPr>
          <p:nvPr/>
        </p:nvCxnSpPr>
        <p:spPr>
          <a:xfrm>
            <a:off x="152400" y="5029200"/>
            <a:ext cx="381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6"/>
          </p:cNvCxnSpPr>
          <p:nvPr/>
        </p:nvCxnSpPr>
        <p:spPr>
          <a:xfrm>
            <a:off x="6019800" y="5029200"/>
            <a:ext cx="2895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" y="4191000"/>
            <a:ext cx="876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10746</TotalTime>
  <Words>3024</Words>
  <Application>Microsoft Office PowerPoint</Application>
  <PresentationFormat>On-screen Show (4:3)</PresentationFormat>
  <Paragraphs>618</Paragraphs>
  <Slides>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Technic</vt:lpstr>
      <vt:lpstr>NHibernate: From Principle to Practice</vt:lpstr>
      <vt:lpstr>Slide 2</vt:lpstr>
      <vt:lpstr>Slide 3</vt:lpstr>
      <vt:lpstr>Slide 4</vt:lpstr>
      <vt:lpstr>Slide 5</vt:lpstr>
      <vt:lpstr>Summer of NHibernate</vt:lpstr>
      <vt:lpstr>Oredev2009: Efficiency</vt:lpstr>
      <vt:lpstr>Oredev2009 Theme: Efficiency</vt:lpstr>
      <vt:lpstr>Summer of NHibernate</vt:lpstr>
      <vt:lpstr>Summer of NHibernate</vt:lpstr>
      <vt:lpstr>Slide 11</vt:lpstr>
      <vt:lpstr>Object-Relational Impedance</vt:lpstr>
      <vt:lpstr>Naming</vt:lpstr>
      <vt:lpstr>Complex Object Models</vt:lpstr>
      <vt:lpstr>Relationships</vt:lpstr>
      <vt:lpstr>Relationships</vt:lpstr>
      <vt:lpstr>Validation</vt:lpstr>
      <vt:lpstr>The Case for Abstractions</vt:lpstr>
      <vt:lpstr>Leaky Abstraction Graph</vt:lpstr>
      <vt:lpstr>Getting Started</vt:lpstr>
      <vt:lpstr>Concepts: Unit of Work</vt:lpstr>
      <vt:lpstr>Concepts: ISession </vt:lpstr>
      <vt:lpstr>Concepts: ISessionFactory</vt:lpstr>
      <vt:lpstr>Concepts: Configuration</vt:lpstr>
      <vt:lpstr>Concepts: Summary</vt:lpstr>
      <vt:lpstr>Now let’s Write Some Code!</vt:lpstr>
      <vt:lpstr>NHibernate Query APIs</vt:lpstr>
      <vt:lpstr>A Query Choice for Everyone</vt:lpstr>
      <vt:lpstr>Exploring Hibernate Query Language</vt:lpstr>
      <vt:lpstr>Exploring the Criteria API</vt:lpstr>
      <vt:lpstr>Exploring NHibernate Query-By-Example</vt:lpstr>
      <vt:lpstr>Query Concepts Summary</vt:lpstr>
      <vt:lpstr>Now let’s Write Some Code!</vt:lpstr>
      <vt:lpstr>5-Minute Break!</vt:lpstr>
      <vt:lpstr>Inserts, Updates, Deletes</vt:lpstr>
      <vt:lpstr>Refresher: Unit of Work Pattern</vt:lpstr>
      <vt:lpstr>Examining INSERTs with NHibernate</vt:lpstr>
      <vt:lpstr>Examining DELETEs with NHibernate</vt:lpstr>
      <vt:lpstr>Examining UPDATEs with NHibernate</vt:lpstr>
      <vt:lpstr>Identifying Annoyances In these Usage Patterns</vt:lpstr>
      <vt:lpstr>Now let’s Write Some Code!</vt:lpstr>
      <vt:lpstr>NHibernate Transactions</vt:lpstr>
      <vt:lpstr>NHibernate and Transactions</vt:lpstr>
      <vt:lpstr>NHibernate Transaction Pattern</vt:lpstr>
      <vt:lpstr>The Real NHibernate Transaction Pattern</vt:lpstr>
      <vt:lpstr>When to Use NHibernate Transactions?</vt:lpstr>
      <vt:lpstr>Now let’s Write Some Code!</vt:lpstr>
      <vt:lpstr>Handling Concurrency</vt:lpstr>
      <vt:lpstr>Concurrency Primer</vt:lpstr>
      <vt:lpstr>Understanding Optimistic Concurrency</vt:lpstr>
      <vt:lpstr>NHibernate Support for Optimistic Concurrency</vt:lpstr>
      <vt:lpstr>Now let’s Write Some Code!</vt:lpstr>
      <vt:lpstr>Modeling 1:n Relationships</vt:lpstr>
      <vt:lpstr>Relational Data is all about…Relations!</vt:lpstr>
      <vt:lpstr>Review (part of) our Database Model</vt:lpstr>
      <vt:lpstr>Customer has one or more Orders</vt:lpstr>
      <vt:lpstr>Order belongs to One Customer</vt:lpstr>
      <vt:lpstr>Notable points about this OO approach</vt:lpstr>
      <vt:lpstr>How would you do this in SQL?</vt:lpstr>
      <vt:lpstr>How would you do this in objects?</vt:lpstr>
      <vt:lpstr>Revenge of the Mapping Files!</vt:lpstr>
      <vt:lpstr>NHibernate Collection Types</vt:lpstr>
      <vt:lpstr>NHibernate Parent Collection Mappings</vt:lpstr>
      <vt:lpstr>NHibernate Child  Collection Mappings</vt:lpstr>
      <vt:lpstr>Criteria API – Nested Constraints on the Object Graph</vt:lpstr>
      <vt:lpstr>The trouble with deep Object Graphs</vt:lpstr>
      <vt:lpstr>Understanding Lazy Loading</vt:lpstr>
      <vt:lpstr>Lazy Loading in Action</vt:lpstr>
      <vt:lpstr>Now let’s Write Some Code!</vt:lpstr>
      <vt:lpstr>5-Minute Break!</vt:lpstr>
      <vt:lpstr>Modeling Components</vt:lpstr>
      <vt:lpstr>Components – A Richer Object Model</vt:lpstr>
      <vt:lpstr>Now let’s Write Some Code!</vt:lpstr>
      <vt:lpstr>Modeling Object Inheritance</vt:lpstr>
      <vt:lpstr>Table-Per-Concrete-Class Model</vt:lpstr>
      <vt:lpstr>Table-Per-Class-Hierarchy Model</vt:lpstr>
      <vt:lpstr>Table-Per-Subclass Model</vt:lpstr>
      <vt:lpstr>Now let’s Write Some Code!</vt:lpstr>
      <vt:lpstr>Summer of NHibernate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S.O.L.I.D.</dc:title>
  <dc:creator/>
  <cp:lastModifiedBy>Stephen Bohlen</cp:lastModifiedBy>
  <cp:revision>497</cp:revision>
  <dcterms:created xsi:type="dcterms:W3CDTF">2006-08-16T00:00:00Z</dcterms:created>
  <dcterms:modified xsi:type="dcterms:W3CDTF">2009-11-04T15:22:59Z</dcterms:modified>
</cp:coreProperties>
</file>