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0" r:id="rId4"/>
    <p:sldId id="281" r:id="rId5"/>
    <p:sldId id="258" r:id="rId6"/>
    <p:sldId id="259" r:id="rId7"/>
    <p:sldId id="260" r:id="rId8"/>
    <p:sldId id="28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yaltnetco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4650" y="914400"/>
            <a:ext cx="5111750" cy="245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9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74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6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82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31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26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2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62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65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9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1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1000"/>
            <a:ext cx="91440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Kansas City Developer Conference 2011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848600" y="152400"/>
            <a:ext cx="9906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C184-CBE3-4F29-A273-6F4E5CFA4DFC}" type="datetimeFigureOut">
              <a:rPr lang="en-US" smtClean="0"/>
              <a:pPr/>
              <a:t>6/25/2011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789E-EAA6-4211-80A8-DD190B7CC15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76" y="228600"/>
            <a:ext cx="794356" cy="78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45419-5F40-4808-85D2-BBA8FF6AC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6/25/2011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1D47-1353-4C49-A218-E25FD1E0D0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0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nchmarklearning.com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6.jpeg"/><Relationship Id="rId21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" Type="http://schemas.openxmlformats.org/officeDocument/2006/relationships/hyperlink" Target="http://www.architectnow.net/" TargetMode="External"/><Relationship Id="rId16" Type="http://schemas.openxmlformats.org/officeDocument/2006/relationships/image" Target="../media/image15.png"/><Relationship Id="rId20" Type="http://schemas.openxmlformats.org/officeDocument/2006/relationships/hyperlink" Target="http://adventuretechgroup.com/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telerik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jpeg"/><Relationship Id="rId15" Type="http://schemas.openxmlformats.org/officeDocument/2006/relationships/image" Target="../media/image14.jpeg"/><Relationship Id="rId10" Type="http://schemas.openxmlformats.org/officeDocument/2006/relationships/hyperlink" Target="http://www.jccc.edu/" TargetMode="External"/><Relationship Id="rId19" Type="http://schemas.openxmlformats.org/officeDocument/2006/relationships/image" Target="../media/image18.jpeg"/><Relationship Id="rId4" Type="http://schemas.openxmlformats.org/officeDocument/2006/relationships/hyperlink" Target="http://www.microsoft.com/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3.jpeg"/><Relationship Id="rId22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 Testing Patterns and Anti-Patterns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 descr="altnetnewyor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0"/>
            <a:ext cx="1695996" cy="123807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3200400"/>
            <a:ext cx="8305800" cy="1295400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E-Mail: sbohlen@gmail.com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Blog: http://blog.unhandled-exceptions.com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Twitter: @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sbohlen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MVP_FullColor_For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0951" y="4800600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05263"/>
            <a:ext cx="184168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0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wrk\Philly CodeCamp 2010.2\Unit Testing Patterns and Anti-Patterns_Rolled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428750"/>
            <a:ext cx="718185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Running Tests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438400"/>
            <a:ext cx="5105400" cy="32164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4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with your Tests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7562850" cy="24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0" y="4296050"/>
            <a:ext cx="381000" cy="304800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57400" y="3322462"/>
            <a:ext cx="304800" cy="304800"/>
          </a:xfrm>
          <a:prstGeom prst="roundRect">
            <a:avLst/>
          </a:prstGeom>
          <a:solidFill>
            <a:srgbClr val="CCAF0A">
              <a:alpha val="5019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0" y="4881600"/>
            <a:ext cx="3810000" cy="304800"/>
          </a:xfrm>
          <a:prstGeom prst="roundRect">
            <a:avLst/>
          </a:prstGeom>
          <a:solidFill>
            <a:srgbClr val="CCAF0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 Selected Tests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667000" y="5257800"/>
            <a:ext cx="3810000" cy="3048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Debug Selected Tests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637734"/>
            <a:ext cx="304800" cy="3048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9600" y="3951534"/>
            <a:ext cx="762000" cy="304800"/>
          </a:xfrm>
          <a:prstGeom prst="round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653000" y="4881600"/>
            <a:ext cx="922200" cy="3048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Rerun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653000" y="5257800"/>
            <a:ext cx="922200" cy="3048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Speedy Tests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66950"/>
            <a:ext cx="4344492" cy="3143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92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Naming Tests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47900"/>
            <a:ext cx="4724400" cy="3543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065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Challenge: Descriptive Assertions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6627"/>
            <a:ext cx="3120843" cy="40355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2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Repetition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5076825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False Positives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22291"/>
            <a:ext cx="5252156" cy="35689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5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Faked Out!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57" y="2105025"/>
            <a:ext cx="2952750" cy="3686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1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Maintenance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28850"/>
            <a:ext cx="3486150" cy="3486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1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kcdc.info/wp-content/uploads/2011/03/Logo-7_reasonably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92784"/>
            <a:ext cx="1693416" cy="16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We want to thank the sponsors of KCDC. Without them, none of this would be possible.</a:t>
            </a:r>
            <a:endParaRPr lang="en-US" sz="150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1" name="Picture 7" descr="http://kcdc.info/wp-content/uploads/2011/03/mslogo-1-300x4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3803333" cy="6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cdc.info/wp-content/uploads/2011/03/telerikLogo-web-225x90px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95" y="914400"/>
            <a:ext cx="2780305" cy="11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kcdc.info/wp-content/uploads/2011/03/Benchmark-Learning-RGB-300x51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81" y="2209800"/>
            <a:ext cx="3371819" cy="5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cdc.info/wp-content/uploads/2011/06/JCCC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682139" cy="1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kcdc.info/wp-content/uploads/2011/04/TriCom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9" y="4333009"/>
            <a:ext cx="1463386" cy="8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kcdc.info/wp-content/uploads/2011/04/centriq_smal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99" y="4340884"/>
            <a:ext cx="1733550" cy="79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kcdc.info/wp-content/uploads/2011/05/paige_color_logo_JPE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" y="4372712"/>
            <a:ext cx="1542776" cy="7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kcdc.info/wp-content/uploads/2011/05/dstsystems_red-black_jp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49" y="4216803"/>
            <a:ext cx="1060451" cy="9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kcdc.info/wp-content/uploads/2011/03/GrapeCIty-PowerTools-logo-150-P-and-Red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36" y="5635336"/>
            <a:ext cx="1298864" cy="12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kcdc.info/wp-content/uploads/2011/03/Typemock_200x52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57900"/>
            <a:ext cx="19050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kcdc.info/wp-content/uploads/2011/05/componentone_logo_vert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15" y="5942025"/>
            <a:ext cx="1180785" cy="7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kcdc.info/wp-content/uploads/2011/06/UMB-COM_color_rgb_JPG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0550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cdc.info/wp-content/uploads/2011/03/AdventureTech-Logo-Web.png">
            <a:hlinkClick r:id="rId20" tooltip="AdventureTech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5" y="2067224"/>
            <a:ext cx="1620945" cy="15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Thanks to Our Sponsors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" y="549806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Product Sponsors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745468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Silver Sponsors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3400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Gold Sponsors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54" y="2468197"/>
            <a:ext cx="2111891" cy="82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Testing Exceptions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162175"/>
            <a:ext cx="4200525" cy="317182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Test Coverage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19350"/>
            <a:ext cx="4895850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Organizing Tests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2410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8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Data Dependency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71700"/>
            <a:ext cx="3095625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2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7820"/>
            <a:ext cx="6086475" cy="486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Multiple Assertions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6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now for something completely different…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3535740"/>
            <a:ext cx="46185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…code!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fini</a:t>
            </a:r>
            <a:endParaRPr lang="en-US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 descr="altnetnewyor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648200"/>
            <a:ext cx="1695996" cy="123807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3276600"/>
            <a:ext cx="8305800" cy="1295400"/>
          </a:xfrm>
          <a:prstGeom prst="rect">
            <a:avLst/>
          </a:prstGeom>
        </p:spPr>
        <p:txBody>
          <a:bodyPr vert="horz" lIns="45720" rIns="45720" anchor="ctr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E-Mail: sbohlen@gmail.com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Blog: http://blog.unhandled-exceptions.com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Twitter: @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sbohlen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MVP_FullColor_For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0951" y="4876800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781463"/>
            <a:ext cx="184168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 suck?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me (and the world) know!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0"/>
            <a:ext cx="82296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http://spkr8.com/t/7866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Steve Bohlen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05000"/>
            <a:ext cx="8229600" cy="4724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Nearly 20 years developing software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LISP, Delphi, C/C++, VB, VB.NET, C#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Senior Engineer </a:t>
            </a:r>
            <a:r>
              <a:rPr lang="en-US" sz="3000" dirty="0" err="1" smtClean="0">
                <a:solidFill>
                  <a:schemeClr val="bg1">
                    <a:lumMod val="85000"/>
                  </a:schemeClr>
                </a:solidFill>
              </a:rPr>
              <a:t>Springsource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</a:rPr>
              <a:t>/VMware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Co-Founder, NYC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Alt.Net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User Group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rgbClr val="FFC000"/>
                </a:solidFill>
              </a:rPr>
              <a:t>	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http://nyalt.net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Co-Organizer, NYC DDD User Group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rgbClr val="FFC000"/>
                </a:solidFill>
              </a:rPr>
              <a:t>	</a:t>
            </a:r>
            <a:r>
              <a:rPr lang="en-US" sz="3000" dirty="0" smtClean="0">
                <a:solidFill>
                  <a:srgbClr val="FFC000"/>
                </a:solidFill>
              </a:rPr>
              <a:t>http://dddnyc.org</a:t>
            </a:r>
            <a:endParaRPr lang="en-US" sz="3000" dirty="0">
              <a:solidFill>
                <a:srgbClr val="FFC000"/>
              </a:solidFill>
            </a:endParaRPr>
          </a:p>
          <a:p>
            <a:pPr marL="420624" marR="0" lvl="0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Contributor: various OSS projects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</a:rPr>
              <a:t>Nhibernate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http://www.nhforge.org</a:t>
            </a: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US" sz="3000" dirty="0" err="1">
                <a:solidFill>
                  <a:schemeClr val="bg1">
                    <a:lumMod val="85000"/>
                  </a:schemeClr>
                </a:solidFill>
              </a:rPr>
              <a:t>NDbUnit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http://www.googlecode.com/ndbunit</a:t>
            </a:r>
            <a:endParaRPr lang="en-US" sz="3000" dirty="0">
              <a:solidFill>
                <a:srgbClr val="FFC000"/>
              </a:solidFill>
            </a:endParaRPr>
          </a:p>
          <a:p>
            <a:pPr marL="420624" indent="-384048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3000" dirty="0"/>
              <a:t>	</a:t>
            </a: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Spring.NET</a:t>
            </a:r>
            <a:r>
              <a:rPr lang="en-US" sz="3000" dirty="0" smtClean="0">
                <a:solidFill>
                  <a:srgbClr val="FFC000"/>
                </a:solidFill>
              </a:rPr>
              <a:t> http</a:t>
            </a:r>
            <a:r>
              <a:rPr lang="en-US" sz="3000" dirty="0">
                <a:solidFill>
                  <a:srgbClr val="FFC000"/>
                </a:solidFill>
              </a:rPr>
              <a:t>://</a:t>
            </a:r>
            <a:r>
              <a:rPr lang="en-US" sz="3000" dirty="0" smtClean="0">
                <a:solidFill>
                  <a:srgbClr val="FFC000"/>
                </a:solidFill>
              </a:rPr>
              <a:t>www.springframework.net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blog: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http://blog.unhandled-exceptions.com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e-mail: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sbohlen@gmail.com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3000" dirty="0">
                <a:solidFill>
                  <a:schemeClr val="bg1">
                    <a:lumMod val="85000"/>
                  </a:schemeClr>
                </a:solidFill>
              </a:rPr>
              <a:t>twitter: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sbohlen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ltnetnewyork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7004" y="2057400"/>
            <a:ext cx="1695996" cy="1238077"/>
          </a:xfrm>
          <a:prstGeom prst="rect">
            <a:avLst/>
          </a:prstGeom>
        </p:spPr>
      </p:pic>
      <p:pic>
        <p:nvPicPr>
          <p:cNvPr id="6" name="Picture 5" descr="MVP_FullColor_ForSc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469" y="4876800"/>
            <a:ext cx="819064" cy="12855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60" y="3505200"/>
            <a:ext cx="1841683" cy="9715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51" y="1209675"/>
            <a:ext cx="2286000" cy="47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2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bohlen.Raven\Downloads\Telerik_Logos_Web_png\telerikLogo-web-450x180px_Revers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832617"/>
            <a:ext cx="4286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1784866"/>
            <a:ext cx="306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ASP.NET AJAX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366266"/>
            <a:ext cx="2715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Silverlight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013466"/>
            <a:ext cx="332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Windows Phone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618" y="4993509"/>
            <a:ext cx="271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Winforms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558534"/>
            <a:ext cx="222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RAD Controls for WPF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0" y="4504626"/>
            <a:ext cx="177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Reporting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251466"/>
            <a:ext cx="251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OpenAccess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ORM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44" y="5823466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JustCode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689292"/>
            <a:ext cx="1730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JustMock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5847" y="6035256"/>
            <a:ext cx="348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Extensions for ASP.NET MVC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441" y="1067387"/>
            <a:ext cx="196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Test Studio Express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566" y="2667636"/>
            <a:ext cx="18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TeamPulse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1386" y="6280666"/>
            <a:ext cx="187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Test Studio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433" y="3385066"/>
            <a:ext cx="148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Sitefinity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CMS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4292243"/>
            <a:ext cx="2028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Telerik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JustDecopile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30763" y="3505201"/>
            <a:ext cx="21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C#/VB.NET Converter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51081" y="2329934"/>
            <a:ext cx="246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ASPX to Razor Converter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-mark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371600"/>
            <a:ext cx="3638550" cy="485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0960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8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Pattern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684804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In software engineering, a design pattern is a </a:t>
            </a:r>
            <a:r>
              <a:rPr lang="en-US" sz="3200" dirty="0">
                <a:solidFill>
                  <a:srgbClr val="FFC000"/>
                </a:solidFill>
              </a:rPr>
              <a:t>general reusable solution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 to a </a:t>
            </a:r>
            <a:r>
              <a:rPr lang="en-US" sz="3200" dirty="0">
                <a:solidFill>
                  <a:srgbClr val="FFC000"/>
                </a:solidFill>
              </a:rPr>
              <a:t>commonly occurring problem</a:t>
            </a:r>
            <a:r>
              <a:rPr lang="en-US" sz="3200" dirty="0"/>
              <a:t> in software </a:t>
            </a:r>
            <a:r>
              <a:rPr lang="en-US" sz="3200" dirty="0" smtClean="0"/>
              <a:t>design.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" y="41910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that leads to </a:t>
            </a:r>
            <a:r>
              <a:rPr lang="en-US" sz="3200" dirty="0" smtClean="0">
                <a:solidFill>
                  <a:srgbClr val="FFC000"/>
                </a:solidFill>
              </a:rPr>
              <a:t>commonly </a:t>
            </a:r>
            <a:r>
              <a:rPr lang="en-US" sz="3200" dirty="0">
                <a:solidFill>
                  <a:srgbClr val="FFC000"/>
                </a:solidFill>
              </a:rPr>
              <a:t>occurring problems </a:t>
            </a:r>
            <a:r>
              <a:rPr lang="en-US" sz="3200" dirty="0">
                <a:solidFill>
                  <a:schemeClr val="bg1">
                    <a:lumMod val="85000"/>
                  </a:schemeClr>
                </a:solidFill>
              </a:rPr>
              <a:t>in software design.</a:t>
            </a:r>
          </a:p>
        </p:txBody>
      </p:sp>
      <p:sp>
        <p:nvSpPr>
          <p:cNvPr id="5" name="TextBox 4"/>
          <p:cNvSpPr txBox="1"/>
          <p:nvPr/>
        </p:nvSpPr>
        <p:spPr>
          <a:xfrm rot="19960398">
            <a:off x="2041325" y="797857"/>
            <a:ext cx="1678665" cy="8002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600" dirty="0" smtClean="0">
                <a:solidFill>
                  <a:srgbClr val="FF0000"/>
                </a:solidFill>
                <a:latin typeface="Stencil" pitchFamily="82" charset="0"/>
              </a:rPr>
              <a:t>Anti-</a:t>
            </a:r>
            <a:endParaRPr lang="en-US" sz="4600" dirty="0">
              <a:solidFill>
                <a:srgbClr val="FF0000"/>
              </a:solidFill>
              <a:latin typeface="Stencil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960398">
            <a:off x="5540888" y="2336131"/>
            <a:ext cx="1225015" cy="5847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Stencil" pitchFamily="82" charset="0"/>
              </a:rPr>
              <a:t>Anti-</a:t>
            </a:r>
            <a:endParaRPr lang="en-US" sz="3200" dirty="0">
              <a:solidFill>
                <a:srgbClr val="FF0000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_wrk\Philly CodeCamp 2010.2\Unit Testing Patterns and Anti-Patter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41131"/>
            <a:ext cx="8670683" cy="36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4401</TotalTime>
  <Words>272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Unit Testing Patterns and Anti-Patterns</vt:lpstr>
      <vt:lpstr>PowerPoint Presentation</vt:lpstr>
      <vt:lpstr>Do I suck?</vt:lpstr>
      <vt:lpstr>PowerPoint Presentation</vt:lpstr>
      <vt:lpstr>PowerPoint Presentation</vt:lpstr>
      <vt:lpstr>PowerPoint Presentation</vt:lpstr>
      <vt:lpstr>PowerPoint Presentation</vt:lpstr>
      <vt:lpstr>Definition: Pattern</vt:lpstr>
      <vt:lpstr>PowerPoint Presentation</vt:lpstr>
      <vt:lpstr>PowerPoint Presentation</vt:lpstr>
      <vt:lpstr>Challenge: Running Tests</vt:lpstr>
      <vt:lpstr>Interacting with your Tests</vt:lpstr>
      <vt:lpstr>Challenge: Speedy Tests</vt:lpstr>
      <vt:lpstr>Challenge: Naming Tests</vt:lpstr>
      <vt:lpstr>Challenge: Descriptive Assertions</vt:lpstr>
      <vt:lpstr>Challenge: Repetition</vt:lpstr>
      <vt:lpstr>Challenge: False Positives</vt:lpstr>
      <vt:lpstr>Challenge: Faked Out!</vt:lpstr>
      <vt:lpstr>Challenge: Maintenance</vt:lpstr>
      <vt:lpstr>Challenge: Testing Exceptions</vt:lpstr>
      <vt:lpstr>Challenge: Test Coverage</vt:lpstr>
      <vt:lpstr>Challenge: Organizing Tests</vt:lpstr>
      <vt:lpstr>Challenge: Data Dependency</vt:lpstr>
      <vt:lpstr>Challenge: Multiple Assertions</vt:lpstr>
      <vt:lpstr>And now for something completely different…</vt:lpstr>
      <vt:lpstr>fini</vt:lpstr>
    </vt:vector>
  </TitlesOfParts>
  <Company>Microdesk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Bohlen (sbohlen@hotmail.com)</dc:creator>
  <cp:lastModifiedBy>Steve Bohlen</cp:lastModifiedBy>
  <cp:revision>257</cp:revision>
  <dcterms:created xsi:type="dcterms:W3CDTF">2008-09-22T00:48:41Z</dcterms:created>
  <dcterms:modified xsi:type="dcterms:W3CDTF">2011-06-25T12:48:34Z</dcterms:modified>
</cp:coreProperties>
</file>