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99" r:id="rId2"/>
    <p:sldId id="300" r:id="rId3"/>
    <p:sldId id="313" r:id="rId4"/>
    <p:sldId id="312" r:id="rId5"/>
    <p:sldId id="309" r:id="rId6"/>
    <p:sldId id="301" r:id="rId7"/>
    <p:sldId id="310" r:id="rId8"/>
    <p:sldId id="303" r:id="rId9"/>
    <p:sldId id="311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305" r:id="rId46"/>
    <p:sldId id="306" r:id="rId47"/>
    <p:sldId id="292" r:id="rId48"/>
    <p:sldId id="293" r:id="rId49"/>
    <p:sldId id="294" r:id="rId50"/>
    <p:sldId id="295" r:id="rId51"/>
    <p:sldId id="296" r:id="rId52"/>
    <p:sldId id="297" r:id="rId53"/>
    <p:sldId id="308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FA7305"/>
    <a:srgbClr val="FB7405"/>
    <a:srgbClr val="ED13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50" autoAdjust="0"/>
    <p:restoredTop sz="92420" autoAdjust="0"/>
  </p:normalViewPr>
  <p:slideViewPr>
    <p:cSldViewPr>
      <p:cViewPr varScale="1">
        <p:scale>
          <a:sx n="108" d="100"/>
          <a:sy n="108" d="100"/>
        </p:scale>
        <p:origin x="-184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249E5-3D82-4E04-97B9-CF81EA0AC979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92F68-FAB7-4683-9EE1-BB010BE436C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64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DF108-4FCF-40B4-8887-9FA1B9E63AE3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5400"/>
            <a:ext cx="4999703" cy="22860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76600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768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95400"/>
            <a:ext cx="2057400" cy="4830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95400"/>
            <a:ext cx="6019800" cy="4830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038600" cy="406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66999"/>
            <a:ext cx="4040188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98120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66999"/>
            <a:ext cx="4041775" cy="3459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715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990600"/>
            <a:ext cx="5111750" cy="5135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3008313" cy="39925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990599"/>
            <a:ext cx="5486400" cy="3736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1000"/>
            <a:ext cx="9144000" cy="533400"/>
          </a:xfrm>
          <a:prstGeom prst="rect">
            <a:avLst/>
          </a:prstGeom>
          <a:solidFill>
            <a:srgbClr val="FA73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7400"/>
            <a:ext cx="8229600" cy="40687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CC184-CBE3-4F29-A273-6F4E5CFA4DFC}" type="datetimeFigureOut">
              <a:rPr lang="en-US" smtClean="0"/>
              <a:pPr/>
              <a:t>3/6/2012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3789E-EAA6-4211-80A8-DD190B7CC15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6200" y="477430"/>
            <a:ext cx="3617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0" dirty="0" smtClean="0">
                <a:solidFill>
                  <a:schemeClr val="bg1"/>
                </a:solidFill>
              </a:rPr>
              <a:t>DBQINETA User Group | March</a:t>
            </a:r>
            <a:r>
              <a:rPr lang="en-US" i="0" baseline="0" dirty="0" smtClean="0">
                <a:solidFill>
                  <a:schemeClr val="bg1"/>
                </a:solidFill>
              </a:rPr>
              <a:t> 2012</a:t>
            </a:r>
            <a:endParaRPr lang="en-US" i="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81000"/>
            <a:ext cx="1159931" cy="530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 baseline="0">
          <a:solidFill>
            <a:srgbClr val="FA7305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rgbClr val="FA7305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rgbClr val="FA730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rgbClr val="FA730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rgbClr val="FA730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rgbClr val="FA730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254375"/>
            <a:ext cx="8610600" cy="1470025"/>
          </a:xfrm>
        </p:spPr>
        <p:txBody>
          <a:bodyPr/>
          <a:lstStyle/>
          <a:p>
            <a:r>
              <a:rPr lang="en-US" dirty="0" smtClean="0"/>
              <a:t>Refactoring to a SOLID Foundation</a:t>
            </a:r>
            <a:endParaRPr lang="en-US" dirty="0"/>
          </a:p>
        </p:txBody>
      </p:sp>
      <p:pic>
        <p:nvPicPr>
          <p:cNvPr id="4" name="Picture 3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43800" y="5150224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28600" y="4305300"/>
            <a:ext cx="8305800" cy="2362200"/>
          </a:xfrm>
          <a:prstGeom prst="rect">
            <a:avLst/>
          </a:prstGeom>
        </p:spPr>
        <p:txBody>
          <a:bodyPr vert="horz" lIns="45720" rIns="45720" anchor="ctr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Steve Bohlen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Senior Software Engineer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SpringSource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/VMware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E-Mail: sbohlen@gmail.com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Blog: http://blog.unhandled-exceptions.com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Twitter: @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sbohlen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question-mark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1524000"/>
            <a:ext cx="3638550" cy="4851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752600"/>
            <a:ext cx="6096000" cy="4114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598"/>
            <a:ext cx="7139002" cy="5711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599"/>
            <a:ext cx="7139002" cy="5711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8" y="1070598"/>
            <a:ext cx="7139002" cy="5711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598"/>
            <a:ext cx="7139002" cy="5711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66801"/>
            <a:ext cx="7139003" cy="57149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599"/>
            <a:ext cx="7139002" cy="5711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90597" y="1066800"/>
            <a:ext cx="7139003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1000" y="2157948"/>
            <a:ext cx="8458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Disciplined technique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Restructuring an existing body of code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Altering its internal structure without changing its external behavior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 series of small behavior-preserving transformations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Each 'refactoring’ does little by itself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A sequence of transformations can produce a significant restructuring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Each refactoring is small so it's less likely to go wrong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bg1"/>
                </a:solidFill>
              </a:rPr>
              <a:t>The system is kept fully working after each small refactoring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Refactoring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Do I suck?</a:t>
            </a:r>
            <a:endParaRPr lang="en-US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Let me (and the world) know!</a:t>
            </a:r>
            <a:endParaRPr lang="en-US" sz="6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28600" y="3657600"/>
            <a:ext cx="88392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600" dirty="0">
                <a:solidFill>
                  <a:schemeClr val="accent6">
                    <a:lumMod val="75000"/>
                  </a:schemeClr>
                </a:solidFill>
              </a:rPr>
              <a:t>http://</a:t>
            </a:r>
            <a:r>
              <a:rPr lang="en-US" sz="4600" dirty="0" smtClean="0">
                <a:solidFill>
                  <a:schemeClr val="accent6">
                    <a:lumMod val="75000"/>
                  </a:schemeClr>
                </a:solidFill>
              </a:rPr>
              <a:t>speakerrate.com/talks/9327</a:t>
            </a:r>
            <a:endParaRPr lang="en-US" sz="46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393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4300" y="1102520"/>
            <a:ext cx="7099100" cy="5679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Refactoring Tools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1816" y="1917681"/>
            <a:ext cx="8361184" cy="4635520"/>
          </a:xfrm>
          <a:prstGeom prst="rect">
            <a:avLst/>
          </a:prstGeom>
          <a:noFill/>
        </p:spPr>
        <p:txBody>
          <a:bodyPr wrap="none" rtlCol="0">
            <a:normAutofit fontScale="850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>
                <a:solidFill>
                  <a:schemeClr val="bg1"/>
                </a:solidFill>
              </a:rPr>
              <a:t>Developer Express </a:t>
            </a:r>
            <a:r>
              <a:rPr lang="en-US" sz="3600" dirty="0" err="1">
                <a:solidFill>
                  <a:schemeClr val="bg1"/>
                </a:solidFill>
              </a:rPr>
              <a:t>CodeRush</a:t>
            </a:r>
            <a:endParaRPr lang="en-US" sz="3600" dirty="0">
              <a:solidFill>
                <a:schemeClr val="bg1"/>
              </a:solidFill>
            </a:endParaRPr>
          </a:p>
          <a:p>
            <a:pPr lvl="1"/>
            <a:r>
              <a:rPr lang="en-US" sz="3600" dirty="0" smtClean="0">
                <a:solidFill>
                  <a:srgbClr val="FFC000"/>
                </a:solidFill>
              </a:rPr>
              <a:t>http://devexpress.com/coderush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err="1">
                <a:solidFill>
                  <a:srgbClr val="FF0000"/>
                </a:solidFill>
              </a:rPr>
              <a:t>JetBrains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 err="1">
                <a:solidFill>
                  <a:srgbClr val="FF0000"/>
                </a:solidFill>
              </a:rPr>
              <a:t>Resharper</a:t>
            </a:r>
            <a:endParaRPr lang="en-US" sz="3600" dirty="0">
              <a:solidFill>
                <a:srgbClr val="FF0000"/>
              </a:solidFill>
            </a:endParaRPr>
          </a:p>
          <a:p>
            <a:pPr lvl="1"/>
            <a:r>
              <a:rPr lang="en-US" sz="3600" dirty="0" smtClean="0">
                <a:solidFill>
                  <a:srgbClr val="FFC000"/>
                </a:solidFill>
              </a:rPr>
              <a:t>http://www.jetbrains.com/resharper/</a:t>
            </a:r>
            <a:endParaRPr lang="en-US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err="1" smtClean="0">
                <a:solidFill>
                  <a:schemeClr val="bg1"/>
                </a:solidFill>
              </a:rPr>
              <a:t>Telerik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</a:rPr>
              <a:t>JustCode</a:t>
            </a:r>
            <a:endParaRPr lang="en-US" sz="3600" dirty="0" smtClean="0">
              <a:solidFill>
                <a:schemeClr val="bg1"/>
              </a:solidFill>
            </a:endParaRPr>
          </a:p>
          <a:p>
            <a:pPr lvl="1"/>
            <a:r>
              <a:rPr lang="en-US" sz="3600" dirty="0">
                <a:solidFill>
                  <a:srgbClr val="FFC000"/>
                </a:solidFill>
              </a:rPr>
              <a:t>http://www.telerik.com/products/justcode.aspx</a:t>
            </a:r>
            <a:endParaRPr lang="en-US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36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Visual Studio Professional</a:t>
            </a:r>
          </a:p>
          <a:p>
            <a:pPr>
              <a:buFont typeface="Arial" pitchFamily="34" charset="0"/>
              <a:buChar char="•"/>
            </a:pPr>
            <a:endParaRPr lang="en-US" sz="3600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solidFill>
                  <a:schemeClr val="bg1"/>
                </a:solidFill>
              </a:rPr>
              <a:t>Notepad!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4300" y="1026320"/>
            <a:ext cx="7099100" cy="567928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smtClean="0">
                <a:solidFill>
                  <a:srgbClr val="FFC000"/>
                </a:solidFill>
              </a:rPr>
              <a:t>S.O.L.I.D.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844219"/>
            <a:ext cx="121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S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O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I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D</a:t>
            </a:r>
            <a:endParaRPr lang="en-US" sz="6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125284"/>
            <a:ext cx="5621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ingle Responsibility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6800" y="1844219"/>
            <a:ext cx="16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RP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3000" y="2758619"/>
            <a:ext cx="16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CP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800" y="3673019"/>
            <a:ext cx="16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SP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0600" y="4587419"/>
            <a:ext cx="16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SP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6800" y="5501819"/>
            <a:ext cx="16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</a:rPr>
              <a:t>IP</a:t>
            </a:r>
            <a:endParaRPr lang="en-US" sz="60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2266" y="3023444"/>
            <a:ext cx="3850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pen-Close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954084"/>
            <a:ext cx="5345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iskov</a:t>
            </a:r>
            <a:r>
              <a:rPr lang="en-US" sz="3600" dirty="0" smtClean="0">
                <a:solidFill>
                  <a:schemeClr val="bg1"/>
                </a:solidFill>
              </a:rPr>
              <a:t> Substitution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895" y="4853494"/>
            <a:ext cx="59522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nterface</a:t>
            </a:r>
            <a:r>
              <a:rPr lang="en-US" sz="3600" dirty="0" smtClean="0">
                <a:solidFill>
                  <a:schemeClr val="bg1"/>
                </a:solidFill>
              </a:rPr>
              <a:t> Segregation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506" y="5769888"/>
            <a:ext cx="5857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ependency</a:t>
            </a:r>
            <a:r>
              <a:rPr lang="en-US" sz="3600" dirty="0" smtClean="0">
                <a:solidFill>
                  <a:schemeClr val="bg1"/>
                </a:solidFill>
              </a:rPr>
              <a:t> Inversion Principle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smtClean="0">
                <a:solidFill>
                  <a:srgbClr val="FFC000"/>
                </a:solidFill>
              </a:rPr>
              <a:t>S.O.L.I.D.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844219"/>
            <a:ext cx="121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S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O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I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D</a:t>
            </a:r>
            <a:endParaRPr lang="en-US" sz="6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125284"/>
            <a:ext cx="5508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ingle Responsibility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2266" y="3023444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pen-Close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954084"/>
            <a:ext cx="5220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iskov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Substitution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895" y="4853494"/>
            <a:ext cx="578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nterface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Segregation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506" y="5769888"/>
            <a:ext cx="578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ependency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Inversion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9650" y="1066800"/>
            <a:ext cx="7143750" cy="571500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</a:t>
            </a:r>
            <a:r>
              <a:rPr lang="en-US" dirty="0" smtClean="0"/>
              <a:t>ingle </a:t>
            </a:r>
            <a:r>
              <a:rPr lang="en-US" dirty="0" smtClean="0">
                <a:solidFill>
                  <a:schemeClr val="bg1"/>
                </a:solidFill>
              </a:rPr>
              <a:t>R</a:t>
            </a:r>
            <a:r>
              <a:rPr lang="en-US" dirty="0" smtClean="0"/>
              <a:t>esponsibility </a:t>
            </a:r>
            <a:r>
              <a:rPr lang="en-US" dirty="0" smtClean="0">
                <a:solidFill>
                  <a:schemeClr val="bg1"/>
                </a:solidFill>
              </a:rPr>
              <a:t>P</a:t>
            </a:r>
            <a:r>
              <a:rPr lang="en-US" dirty="0" smtClean="0"/>
              <a:t>rinciple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838200" y="3189982"/>
            <a:ext cx="70866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There should never be more than one reason for a class to change.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Refactoring to a S.O.L.I.D. Foundation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4876800"/>
            <a:ext cx="8305800" cy="533400"/>
          </a:xfrm>
          <a:prstGeom prst="rect">
            <a:avLst/>
          </a:prstGeom>
        </p:spPr>
        <p:txBody>
          <a:bodyPr vert="horz" lIns="45720" rIns="4572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SRP Demo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smtClean="0">
                <a:solidFill>
                  <a:srgbClr val="FFC000"/>
                </a:solidFill>
              </a:rPr>
              <a:t>S.O.L.I.D.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844219"/>
            <a:ext cx="121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S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O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I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D</a:t>
            </a:r>
            <a:endParaRPr lang="en-US" sz="6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125284"/>
            <a:ext cx="5508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ingle Responsibility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2266" y="3023444"/>
            <a:ext cx="38507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pen-Close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954084"/>
            <a:ext cx="5220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iskov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Substitution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895" y="4853494"/>
            <a:ext cx="578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nterface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Segregation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506" y="5769888"/>
            <a:ext cx="578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ependency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Inversion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9650" y="1066800"/>
            <a:ext cx="7143750" cy="5715000"/>
          </a:xfrm>
          <a:prstGeom prst="rect">
            <a:avLst/>
          </a:prstGeom>
          <a:ln w="12700" cap="sq">
            <a:solidFill>
              <a:schemeClr val="bg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michaelmccafferty.com/Frisbee-divingcat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600200"/>
            <a:ext cx="5476875" cy="405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796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</a:t>
            </a:r>
            <a:r>
              <a:rPr lang="en-US" dirty="0" smtClean="0"/>
              <a:t>pen-</a:t>
            </a:r>
            <a:r>
              <a:rPr lang="en-US" dirty="0" smtClean="0">
                <a:solidFill>
                  <a:schemeClr val="bg1"/>
                </a:solidFill>
              </a:rPr>
              <a:t>C</a:t>
            </a:r>
            <a:r>
              <a:rPr lang="en-US" dirty="0" smtClean="0"/>
              <a:t>losed </a:t>
            </a:r>
            <a:r>
              <a:rPr lang="en-US" dirty="0" smtClean="0">
                <a:solidFill>
                  <a:schemeClr val="bg1"/>
                </a:solidFill>
              </a:rPr>
              <a:t>P</a:t>
            </a:r>
            <a:r>
              <a:rPr lang="en-US" dirty="0" smtClean="0"/>
              <a:t>rinciple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" y="3189982"/>
            <a:ext cx="81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Software Entities (Classes, Modules, Functions, etc.)should be Open for Extension, but Closed for Modification.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Refactoring to a S.O.L.I.D. Foundation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4876800"/>
            <a:ext cx="8305800" cy="533400"/>
          </a:xfrm>
          <a:prstGeom prst="rect">
            <a:avLst/>
          </a:prstGeom>
        </p:spPr>
        <p:txBody>
          <a:bodyPr vert="horz" lIns="45720" rIns="4572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OCP Demo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smtClean="0">
                <a:solidFill>
                  <a:srgbClr val="FFC000"/>
                </a:solidFill>
              </a:rPr>
              <a:t>S.O.L.I.D.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844219"/>
            <a:ext cx="121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S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O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I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D</a:t>
            </a:r>
            <a:endParaRPr lang="en-US" sz="6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125284"/>
            <a:ext cx="5508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ingle Responsibility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2266" y="3023444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pen-Close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954084"/>
            <a:ext cx="5220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iskov</a:t>
            </a:r>
            <a:r>
              <a:rPr lang="en-US" sz="3600" dirty="0" smtClean="0">
                <a:solidFill>
                  <a:schemeClr val="bg1"/>
                </a:solidFill>
              </a:rPr>
              <a:t> Substitution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895" y="4853494"/>
            <a:ext cx="578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nterface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Segregation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506" y="5769888"/>
            <a:ext cx="578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ependency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Inversion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9650" y="1066800"/>
            <a:ext cx="7143750" cy="571500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L</a:t>
            </a:r>
            <a:r>
              <a:rPr lang="en-US" dirty="0" err="1" smtClean="0"/>
              <a:t>iskov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S</a:t>
            </a:r>
            <a:r>
              <a:rPr lang="en-US" dirty="0" smtClean="0"/>
              <a:t>ubstitution </a:t>
            </a:r>
            <a:r>
              <a:rPr lang="en-US" dirty="0" smtClean="0">
                <a:solidFill>
                  <a:schemeClr val="bg1"/>
                </a:solidFill>
              </a:rPr>
              <a:t>P</a:t>
            </a:r>
            <a:r>
              <a:rPr lang="en-US" dirty="0" smtClean="0"/>
              <a:t>rinciple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" y="2209800"/>
            <a:ext cx="8153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If for each object o</a:t>
            </a:r>
            <a:r>
              <a:rPr lang="en-US" sz="3200" baseline="-25000" dirty="0" smtClean="0">
                <a:solidFill>
                  <a:srgbClr val="FFC000"/>
                </a:solidFill>
              </a:rPr>
              <a:t>1 </a:t>
            </a:r>
            <a:r>
              <a:rPr lang="en-US" sz="3200" dirty="0" smtClean="0">
                <a:solidFill>
                  <a:srgbClr val="FFC000"/>
                </a:solidFill>
              </a:rPr>
              <a:t>of type S</a:t>
            </a:r>
          </a:p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there is an object o</a:t>
            </a:r>
            <a:r>
              <a:rPr lang="en-US" sz="3200" baseline="-25000" dirty="0" smtClean="0">
                <a:solidFill>
                  <a:srgbClr val="FFC000"/>
                </a:solidFill>
              </a:rPr>
              <a:t>2 </a:t>
            </a:r>
            <a:r>
              <a:rPr lang="en-US" sz="3200" dirty="0" smtClean="0">
                <a:solidFill>
                  <a:srgbClr val="FFC000"/>
                </a:solidFill>
              </a:rPr>
              <a:t>of type T such that</a:t>
            </a:r>
          </a:p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for all programs P defined in terms of T,</a:t>
            </a:r>
          </a:p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the behavior of P is unchanged when o</a:t>
            </a:r>
            <a:r>
              <a:rPr lang="en-US" sz="3200" baseline="-25000" dirty="0" smtClean="0">
                <a:solidFill>
                  <a:srgbClr val="FFC000"/>
                </a:solidFill>
              </a:rPr>
              <a:t>1 </a:t>
            </a:r>
            <a:r>
              <a:rPr lang="en-US" sz="3200" dirty="0" smtClean="0">
                <a:solidFill>
                  <a:srgbClr val="FFC000"/>
                </a:solidFill>
              </a:rPr>
              <a:t>is substituted for o</a:t>
            </a:r>
            <a:r>
              <a:rPr lang="en-US" sz="3200" baseline="-25000" dirty="0" smtClean="0">
                <a:solidFill>
                  <a:srgbClr val="FFC000"/>
                </a:solidFill>
              </a:rPr>
              <a:t>2, </a:t>
            </a:r>
            <a:r>
              <a:rPr lang="en-US" sz="3200" dirty="0" smtClean="0">
                <a:solidFill>
                  <a:srgbClr val="FFC000"/>
                </a:solidFill>
              </a:rPr>
              <a:t>then S is a subtype of T.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 rot="19471552">
            <a:off x="2438881" y="2530263"/>
            <a:ext cx="4265911" cy="1569660"/>
          </a:xfrm>
          <a:prstGeom prst="rect">
            <a:avLst/>
          </a:prstGeom>
          <a:solidFill>
            <a:schemeClr val="bg2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sz="9600" dirty="0" smtClean="0">
                <a:solidFill>
                  <a:srgbClr val="C00000"/>
                </a:solidFill>
              </a:rPr>
              <a:t>WTF ?!?</a:t>
            </a:r>
            <a:endParaRPr lang="en-US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7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L</a:t>
            </a:r>
            <a:r>
              <a:rPr lang="en-US" dirty="0" err="1" smtClean="0"/>
              <a:t>iskov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bg1"/>
                </a:solidFill>
              </a:rPr>
              <a:t>S</a:t>
            </a:r>
            <a:r>
              <a:rPr lang="en-US" dirty="0" smtClean="0"/>
              <a:t>ubstitution </a:t>
            </a:r>
            <a:r>
              <a:rPr lang="en-US" dirty="0" smtClean="0">
                <a:solidFill>
                  <a:schemeClr val="bg1"/>
                </a:solidFill>
              </a:rPr>
              <a:t>P</a:t>
            </a:r>
            <a:r>
              <a:rPr lang="en-US" dirty="0" smtClean="0"/>
              <a:t>rinciple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" y="2819400"/>
            <a:ext cx="8153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Functions that use pointers or references to base classes must be able to use objects of derived classes without knowing it.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Refactoring to a S.O.L.I.D. Foundation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4876800"/>
            <a:ext cx="8305800" cy="533400"/>
          </a:xfrm>
          <a:prstGeom prst="rect">
            <a:avLst/>
          </a:prstGeom>
        </p:spPr>
        <p:txBody>
          <a:bodyPr vert="horz" lIns="45720" rIns="4572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LSP Demo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smtClean="0">
                <a:solidFill>
                  <a:srgbClr val="FFC000"/>
                </a:solidFill>
              </a:rPr>
              <a:t>S.O.L.I.D.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844219"/>
            <a:ext cx="121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S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O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I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D</a:t>
            </a:r>
            <a:endParaRPr lang="en-US" sz="6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125284"/>
            <a:ext cx="5508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ingle Responsibility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2266" y="3023444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pen-Close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954084"/>
            <a:ext cx="5220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iskov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Substitution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895" y="4853494"/>
            <a:ext cx="578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nterface</a:t>
            </a:r>
            <a:r>
              <a:rPr lang="en-US" sz="3600" dirty="0" smtClean="0">
                <a:solidFill>
                  <a:schemeClr val="bg1"/>
                </a:solidFill>
              </a:rPr>
              <a:t> Segregation Principle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506" y="5769888"/>
            <a:ext cx="578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ependency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Inversion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9650" y="1066800"/>
            <a:ext cx="7143750" cy="571500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7302"/>
            <a:ext cx="8077200" cy="1143000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I</a:t>
            </a:r>
            <a:r>
              <a:rPr lang="en-US" sz="4400" dirty="0" smtClean="0"/>
              <a:t>nterface </a:t>
            </a:r>
            <a:r>
              <a:rPr lang="en-US" sz="4400" dirty="0" smtClean="0">
                <a:solidFill>
                  <a:schemeClr val="bg1"/>
                </a:solidFill>
              </a:rPr>
              <a:t>S</a:t>
            </a:r>
            <a:r>
              <a:rPr lang="en-US" sz="4400" dirty="0" smtClean="0"/>
              <a:t>egregation </a:t>
            </a:r>
            <a:r>
              <a:rPr lang="en-US" sz="4400" dirty="0" smtClean="0">
                <a:solidFill>
                  <a:schemeClr val="bg1"/>
                </a:solidFill>
              </a:rPr>
              <a:t>P</a:t>
            </a:r>
            <a:r>
              <a:rPr lang="en-US" sz="4400" dirty="0" smtClean="0"/>
              <a:t>rinciple</a:t>
            </a:r>
            <a:endParaRPr lang="en-US" sz="4400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4800" y="3342382"/>
            <a:ext cx="81534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Clients should not be forced to depend upon interfaces that they do not use.</a:t>
            </a:r>
            <a:endParaRPr lang="en-US" sz="3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lh5.googleusercontent.com/-AxLneMrW3do/TX_EJl63OVI/AAAAAAAABWg/yLBXDOoN9dY/dog%2Bbiting%2Bface%2Bof%2Bwoman%2Bwith%2Bfrisbee%2Bdr%2Bheck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905000"/>
            <a:ext cx="42957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41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Refactoring to a S.O.L.I.D. Foundation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4876800"/>
            <a:ext cx="8305800" cy="533400"/>
          </a:xfrm>
          <a:prstGeom prst="rect">
            <a:avLst/>
          </a:prstGeom>
        </p:spPr>
        <p:txBody>
          <a:bodyPr vert="horz" lIns="45720" rIns="4572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ISP Demo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 to </a:t>
            </a:r>
            <a:r>
              <a:rPr lang="en-US" dirty="0" smtClean="0">
                <a:solidFill>
                  <a:srgbClr val="FFC000"/>
                </a:solidFill>
              </a:rPr>
              <a:t>S.O.L.I.D.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800" y="1844219"/>
            <a:ext cx="12192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S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O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L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I</a:t>
            </a:r>
          </a:p>
          <a:p>
            <a:pPr algn="ctr"/>
            <a:r>
              <a:rPr lang="en-US" sz="6000" dirty="0" smtClean="0">
                <a:solidFill>
                  <a:srgbClr val="FFC000"/>
                </a:solidFill>
              </a:rPr>
              <a:t>D</a:t>
            </a:r>
            <a:endParaRPr lang="en-US" sz="60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6800" y="2125284"/>
            <a:ext cx="55081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ingle Responsibility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2266" y="3023444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pen-Close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3954084"/>
            <a:ext cx="5220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iskov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Substitution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1895" y="4853494"/>
            <a:ext cx="578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nterface</a:t>
            </a:r>
            <a:r>
              <a:rPr lang="en-US" sz="3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Segregation Principle</a:t>
            </a:r>
            <a:endParaRPr lang="en-US" sz="3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6506" y="5769888"/>
            <a:ext cx="57879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 smtClean="0">
                <a:solidFill>
                  <a:schemeClr val="bg1"/>
                </a:solidFill>
              </a:rPr>
              <a:t>ependency</a:t>
            </a:r>
            <a:r>
              <a:rPr lang="en-US" sz="3600" dirty="0" smtClean="0">
                <a:solidFill>
                  <a:schemeClr val="bg1"/>
                </a:solidFill>
              </a:rPr>
              <a:t> Inversion Principle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09650" y="1066800"/>
            <a:ext cx="7143750" cy="5715000"/>
          </a:xfrm>
          <a:prstGeom prst="rect">
            <a:avLst/>
          </a:prstGeom>
          <a:ln w="1270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1520"/>
            <a:ext cx="8077200" cy="1143000"/>
          </a:xfrm>
        </p:spPr>
        <p:txBody>
          <a:bodyPr>
            <a:noAutofit/>
          </a:bodyPr>
          <a:lstStyle/>
          <a:p>
            <a:r>
              <a:rPr lang="en-US" sz="4300" dirty="0" smtClean="0">
                <a:solidFill>
                  <a:schemeClr val="bg1"/>
                </a:solidFill>
              </a:rPr>
              <a:t>D</a:t>
            </a:r>
            <a:r>
              <a:rPr lang="en-US" sz="4300" dirty="0" smtClean="0"/>
              <a:t>ependency </a:t>
            </a:r>
            <a:r>
              <a:rPr lang="en-US" sz="4300" dirty="0" smtClean="0">
                <a:solidFill>
                  <a:schemeClr val="bg1"/>
                </a:solidFill>
              </a:rPr>
              <a:t>I</a:t>
            </a:r>
            <a:r>
              <a:rPr lang="en-US" sz="4300" dirty="0" smtClean="0"/>
              <a:t>nversion </a:t>
            </a:r>
            <a:r>
              <a:rPr lang="en-US" sz="4300" dirty="0" smtClean="0">
                <a:solidFill>
                  <a:schemeClr val="bg1"/>
                </a:solidFill>
              </a:rPr>
              <a:t>P</a:t>
            </a:r>
            <a:r>
              <a:rPr lang="en-US" sz="4300" dirty="0" smtClean="0"/>
              <a:t>rinciple</a:t>
            </a:r>
            <a:endParaRPr lang="en-US" sz="4300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609600" y="2545140"/>
            <a:ext cx="8839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High Level Modules should not depend</a:t>
            </a:r>
          </a:p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upon Low Level Modules. Both should</a:t>
            </a:r>
          </a:p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depend upon abstractions.</a:t>
            </a:r>
            <a:endParaRPr lang="en-US" sz="3200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228600" y="4485382"/>
            <a:ext cx="8686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3200" dirty="0" smtClean="0">
                <a:solidFill>
                  <a:srgbClr val="FFC000"/>
                </a:solidFill>
              </a:rPr>
              <a:t>Abstractions should not depend upon details.  Details should depend upon abstractions.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Refactoring to a S.O.L.I.D. Foundation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4876800"/>
            <a:ext cx="8305800" cy="533400"/>
          </a:xfrm>
          <a:prstGeom prst="rect">
            <a:avLst/>
          </a:prstGeom>
        </p:spPr>
        <p:txBody>
          <a:bodyPr vert="horz" lIns="45720" rIns="4572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DIP Demo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981200"/>
            <a:ext cx="6019800" cy="4009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cap="none" dirty="0" smtClean="0"/>
              <a:t>Thinking About Re-Assembly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981200"/>
            <a:ext cx="6096000" cy="3977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ounded Rectangle 6"/>
          <p:cNvSpPr/>
          <p:nvPr/>
        </p:nvSpPr>
        <p:spPr>
          <a:xfrm>
            <a:off x="3429000" y="4495800"/>
            <a:ext cx="32766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latin typeface="Calibri" pitchFamily="34" charset="0"/>
              </a:rPr>
              <a:t>Presto!</a:t>
            </a:r>
            <a:endParaRPr lang="en-US" sz="5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805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Dependency Injection Frameworks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>
                <a:solidFill>
                  <a:srgbClr val="FFC000"/>
                </a:solidFill>
              </a:rPr>
              <a:t>StructureMap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b="1" dirty="0" smtClean="0">
                <a:solidFill>
                  <a:srgbClr val="00B050"/>
                </a:solidFill>
              </a:rPr>
              <a:t>Spring.NET</a:t>
            </a:r>
            <a:endParaRPr lang="en-US" b="1" dirty="0">
              <a:solidFill>
                <a:srgbClr val="00B05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Castle Windsor</a:t>
            </a:r>
          </a:p>
          <a:p>
            <a:r>
              <a:rPr lang="en-US" dirty="0" err="1" smtClean="0">
                <a:solidFill>
                  <a:srgbClr val="FFC000"/>
                </a:solidFill>
              </a:rPr>
              <a:t>NInject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err="1" smtClean="0">
                <a:solidFill>
                  <a:srgbClr val="FFC000"/>
                </a:solidFill>
              </a:rPr>
              <a:t>Funq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Unity</a:t>
            </a:r>
          </a:p>
          <a:p>
            <a:r>
              <a:rPr lang="en-US" dirty="0" smtClean="0">
                <a:solidFill>
                  <a:srgbClr val="FFC000"/>
                </a:solidFill>
              </a:rPr>
              <a:t>More…</a:t>
            </a:r>
          </a:p>
        </p:txBody>
      </p:sp>
    </p:spTree>
    <p:extLst>
      <p:ext uri="{BB962C8B-B14F-4D97-AF65-F5344CB8AC3E}">
        <p14:creationId xmlns:p14="http://schemas.microsoft.com/office/powerpoint/2010/main" val="342186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Refactoring to a S.O.L.I.D. Foundation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28600" y="4876800"/>
            <a:ext cx="8305800" cy="533400"/>
          </a:xfrm>
          <a:prstGeom prst="rect">
            <a:avLst/>
          </a:prstGeom>
        </p:spPr>
        <p:txBody>
          <a:bodyPr vert="horz" lIns="45720" rIns="4572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Closing Thoughts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598"/>
            <a:ext cx="7139003" cy="57112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600"/>
            <a:ext cx="7139001" cy="5711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6934200" cy="5547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984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4300" y="1026320"/>
            <a:ext cx="7099100" cy="5679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14397" y="1070599"/>
            <a:ext cx="7139001" cy="5711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__microdesk_laptop\WallPaper\SOLID Principles\SingleResponsibilityPrinciple2_71060858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97898" y="1070599"/>
            <a:ext cx="4571998" cy="571120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81200"/>
            <a:ext cx="86868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err="1" smtClean="0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fini</a:t>
            </a:r>
            <a:endParaRPr lang="en-US" dirty="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28600" y="4191000"/>
            <a:ext cx="8305800" cy="2362200"/>
          </a:xfrm>
          <a:prstGeom prst="rect">
            <a:avLst/>
          </a:prstGeom>
        </p:spPr>
        <p:txBody>
          <a:bodyPr vert="horz" lIns="45720" rIns="45720" anchor="ctr">
            <a:normAutofit fontScale="77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Steve Bohlen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Senior Software Engineer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SpringSource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/VMware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E-Mail: sbohlen@gmail.com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Blog: http://blog.unhandled-exceptions.com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Twitter: @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latin typeface="+mj-lt"/>
                <a:ea typeface="+mj-ea"/>
                <a:cs typeface="+mj-cs"/>
              </a:rPr>
              <a:t>sbohlen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1" descr="MVP_FullColor_ForScree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20951" y="5420094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914400" y="3276600"/>
            <a:ext cx="7772400" cy="106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rgbClr val="FFC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http://</a:t>
            </a:r>
            <a:r>
              <a:rPr lang="en-US" sz="4000" dirty="0" smtClean="0">
                <a:solidFill>
                  <a:schemeClr val="accent6">
                    <a:lumMod val="75000"/>
                  </a:schemeClr>
                </a:solidFill>
              </a:rPr>
              <a:t>speakerrate.com/talks/9327</a:t>
            </a:r>
            <a:endParaRPr lang="en-US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05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2057400"/>
            <a:ext cx="8382000" cy="40687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…and why should you care?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Steve Bohlen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Read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Books +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Write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Software</a:t>
            </a:r>
          </a:p>
          <a:p>
            <a:pPr marL="800100" lvl="1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v</a:t>
            </a:r>
            <a:r>
              <a:rPr lang="en-US" sz="3200" baseline="0" dirty="0" smtClean="0">
                <a:solidFill>
                  <a:schemeClr val="bg1">
                    <a:lumMod val="85000"/>
                  </a:schemeClr>
                </a:solidFill>
              </a:rPr>
              <a:t>s.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</a:rPr>
              <a:t> “Read Software + Write Books” 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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Blog, </a:t>
            </a:r>
            <a:r>
              <a:rPr lang="en-US" sz="3200" dirty="0" err="1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Screencast</a:t>
            </a:r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sym typeface="Wingdings" pitchFamily="2" charset="2"/>
              </a:rPr>
              <a:t>, Speak, Share, Learn</a:t>
            </a:r>
          </a:p>
        </p:txBody>
      </p:sp>
    </p:spTree>
    <p:extLst>
      <p:ext uri="{BB962C8B-B14F-4D97-AF65-F5344CB8AC3E}">
        <p14:creationId xmlns:p14="http://schemas.microsoft.com/office/powerpoint/2010/main" val="219412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Steve Bohlen</a:t>
            </a:r>
            <a:endParaRPr lang="en-US" dirty="0"/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57200" y="1806544"/>
            <a:ext cx="8229600" cy="489905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Nearly 20 years developing software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LISP, Delphi, C/C++, VB, VB.NET, , Ruby, C#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Senior Engineer </a:t>
            </a:r>
            <a:r>
              <a:rPr lang="en-US" sz="3000" dirty="0" err="1" smtClean="0">
                <a:solidFill>
                  <a:schemeClr val="bg1"/>
                </a:solidFill>
              </a:rPr>
              <a:t>Springsource</a:t>
            </a:r>
            <a:r>
              <a:rPr lang="en-US" sz="3000" dirty="0" smtClean="0">
                <a:solidFill>
                  <a:schemeClr val="bg1"/>
                </a:solidFill>
              </a:rPr>
              <a:t>/VMware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Co-Founder, NYC 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Alt.Net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User Group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http://nyalt.net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Co-Organizer, </a:t>
            </a:r>
            <a:r>
              <a:rPr lang="en-US" sz="3000" dirty="0">
                <a:solidFill>
                  <a:schemeClr val="bg1"/>
                </a:solidFill>
              </a:rPr>
              <a:t>NYC </a:t>
            </a:r>
            <a:r>
              <a:rPr lang="en-US" sz="3000" dirty="0" smtClean="0">
                <a:solidFill>
                  <a:schemeClr val="bg1"/>
                </a:solidFill>
              </a:rPr>
              <a:t>DDD </a:t>
            </a:r>
            <a:r>
              <a:rPr lang="en-US" sz="3000" dirty="0">
                <a:solidFill>
                  <a:schemeClr val="bg1"/>
                </a:solidFill>
              </a:rPr>
              <a:t>User </a:t>
            </a:r>
            <a:r>
              <a:rPr lang="en-US" sz="3000" dirty="0" smtClean="0">
                <a:solidFill>
                  <a:schemeClr val="bg1"/>
                </a:solidFill>
              </a:rPr>
              <a:t>Group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http://dddnyc.org</a:t>
            </a:r>
            <a:endParaRPr lang="en-US" sz="3000" dirty="0">
              <a:solidFill>
                <a:srgbClr val="FFC000"/>
              </a:solidFill>
            </a:endParaRP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Contributor: various OSS projects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NHibernate</a:t>
            </a:r>
            <a:r>
              <a:rPr lang="en-US" sz="3000" dirty="0" smtClean="0">
                <a:solidFill>
                  <a:schemeClr val="bg1"/>
                </a:solidFill>
              </a:rPr>
              <a:t> http://www.nhforge.org</a:t>
            </a: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err="1" smtClean="0">
                <a:solidFill>
                  <a:srgbClr val="FFC000"/>
                </a:solidFill>
              </a:rPr>
              <a:t>NDbUnit</a:t>
            </a:r>
            <a:r>
              <a:rPr lang="en-US" sz="3000" dirty="0" smtClean="0">
                <a:solidFill>
                  <a:schemeClr val="bg1"/>
                </a:solidFill>
              </a:rPr>
              <a:t> http://www.googlecode.com/ndbunit</a:t>
            </a:r>
            <a:endParaRPr lang="en-US" sz="3000" dirty="0">
              <a:solidFill>
                <a:schemeClr val="bg1"/>
              </a:solidFill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>
                <a:solidFill>
                  <a:schemeClr val="bg1"/>
                </a:solidFill>
              </a:rPr>
              <a:t>	</a:t>
            </a:r>
            <a:r>
              <a:rPr lang="en-US" sz="3000" dirty="0" smtClean="0">
                <a:solidFill>
                  <a:srgbClr val="FFC000"/>
                </a:solidFill>
              </a:rPr>
              <a:t>Spring.NET</a:t>
            </a:r>
            <a:r>
              <a:rPr lang="en-US" sz="3000" dirty="0" smtClean="0">
                <a:solidFill>
                  <a:schemeClr val="bg1"/>
                </a:solidFill>
              </a:rPr>
              <a:t> http</a:t>
            </a:r>
            <a:r>
              <a:rPr lang="en-US" sz="3000" dirty="0">
                <a:solidFill>
                  <a:schemeClr val="bg1"/>
                </a:solidFill>
              </a:rPr>
              <a:t>://</a:t>
            </a:r>
            <a:r>
              <a:rPr lang="en-US" sz="3000" dirty="0" smtClean="0">
                <a:solidFill>
                  <a:schemeClr val="bg1"/>
                </a:solidFill>
              </a:rPr>
              <a:t>www.springframework.net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blog: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http://</a:t>
            </a:r>
            <a:r>
              <a:rPr lang="en-US" sz="3000" dirty="0">
                <a:solidFill>
                  <a:srgbClr val="FFC000"/>
                </a:solidFill>
              </a:rPr>
              <a:t>blog.unhandled-exceptions.com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e-mail: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sbohlen@gmail.com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twitter: </a:t>
            </a:r>
            <a:r>
              <a:rPr kumimoji="0" 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@</a:t>
            </a:r>
            <a:r>
              <a:rPr kumimoji="0" lang="en-US" sz="3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sbohlen</a:t>
            </a: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20624" indent="-384048"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sz="3000" dirty="0" smtClean="0">
                <a:solidFill>
                  <a:schemeClr val="bg1"/>
                </a:solidFill>
              </a:rPr>
              <a:t>Membership: </a:t>
            </a:r>
            <a:r>
              <a:rPr lang="en-US" sz="3000" dirty="0">
                <a:solidFill>
                  <a:srgbClr val="FFC000"/>
                </a:solidFill>
              </a:rPr>
              <a:t>ASP Insiders, C# Insiders, </a:t>
            </a:r>
            <a:r>
              <a:rPr lang="en-US" sz="3000" dirty="0" err="1">
                <a:solidFill>
                  <a:srgbClr val="FFC000"/>
                </a:solidFill>
              </a:rPr>
              <a:t>Telerik</a:t>
            </a:r>
            <a:r>
              <a:rPr lang="en-US" sz="3000" dirty="0">
                <a:solidFill>
                  <a:srgbClr val="FFC000"/>
                </a:solidFill>
              </a:rPr>
              <a:t> Insiders</a:t>
            </a:r>
          </a:p>
          <a:p>
            <a:pPr marL="420624" marR="0" lvl="0" indent="-38404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5" descr="altnetnewyork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7004" y="2049980"/>
            <a:ext cx="1695996" cy="1238077"/>
          </a:xfrm>
          <a:prstGeom prst="rect">
            <a:avLst/>
          </a:prstGeom>
        </p:spPr>
      </p:pic>
      <p:pic>
        <p:nvPicPr>
          <p:cNvPr id="7" name="Picture 6" descr="MVP_FullColor_ForScree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05469" y="5245438"/>
            <a:ext cx="819064" cy="128550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160" y="3489375"/>
            <a:ext cx="1841683" cy="971550"/>
          </a:xfrm>
          <a:prstGeom prst="rect">
            <a:avLst/>
          </a:prstGeom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351" y="1330294"/>
            <a:ext cx="2286000" cy="47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287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bohlen.Raven\Downloads\Telerik_Logos_Web_png\telerikLogo-web-450x180px_Revers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876551"/>
            <a:ext cx="42862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066800" y="1828800"/>
            <a:ext cx="3065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ASP.NET AJAX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86400" y="5410200"/>
            <a:ext cx="2715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Silverlight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62600" y="2133600"/>
            <a:ext cx="3322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Windows Phone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67618" y="5037443"/>
            <a:ext cx="2782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Winforms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1000" y="2536860"/>
            <a:ext cx="22241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RAD Controls for WPF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53200" y="4548560"/>
            <a:ext cx="1771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Reporting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19600" y="1295400"/>
            <a:ext cx="2512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OpenAccess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ORM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644" y="5867400"/>
            <a:ext cx="1692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JustCode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0" y="4733226"/>
            <a:ext cx="1730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JustMock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45847" y="6079190"/>
            <a:ext cx="3485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Extensions for ASP.NET MVC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1441" y="1111321"/>
            <a:ext cx="1968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Test Studio Express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372566" y="2711570"/>
            <a:ext cx="185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TeamPulse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386" y="6324600"/>
            <a:ext cx="1875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Test Studio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1433" y="3429000"/>
            <a:ext cx="1489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Sitefinity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CMS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8600" y="4336177"/>
            <a:ext cx="2213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Telerik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65000"/>
                  </a:schemeClr>
                </a:solidFill>
              </a:rPr>
              <a:t>JustDecompile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6352" y="3549135"/>
            <a:ext cx="2184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C#/VB.NET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51081" y="2511770"/>
            <a:ext cx="2468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ASPX to Razor Converter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67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jects\INETA\Misc INETA\INETALogoHighRes(CMYK).psd\INETALogoHighRes(CMYK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99" y="1295400"/>
            <a:ext cx="4241694" cy="297180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TextBox 2"/>
          <p:cNvSpPr txBox="1"/>
          <p:nvPr/>
        </p:nvSpPr>
        <p:spPr>
          <a:xfrm>
            <a:off x="381000" y="5791200"/>
            <a:ext cx="8362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Regional Community Speakers Program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44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</TotalTime>
  <Words>655</Words>
  <Application>Microsoft Office PowerPoint</Application>
  <PresentationFormat>On-screen Show (4:3)</PresentationFormat>
  <Paragraphs>195</Paragraphs>
  <Slides>53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Refactoring to a SOLID Foundation</vt:lpstr>
      <vt:lpstr>Do I suck?</vt:lpstr>
      <vt:lpstr>PowerPoint Presentation</vt:lpstr>
      <vt:lpstr>PowerPoint Presentation</vt:lpstr>
      <vt:lpstr>PowerPoint Presentation</vt:lpstr>
      <vt:lpstr>Who am I?</vt:lpstr>
      <vt:lpstr>Steve Bohlen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Refactoring</vt:lpstr>
      <vt:lpstr>PowerPoint Presentation</vt:lpstr>
      <vt:lpstr>Refactoring Tools</vt:lpstr>
      <vt:lpstr>PowerPoint Presentation</vt:lpstr>
      <vt:lpstr>Introduction to S.O.L.I.D.</vt:lpstr>
      <vt:lpstr>Introduction to S.O.L.I.D.</vt:lpstr>
      <vt:lpstr>PowerPoint Presentation</vt:lpstr>
      <vt:lpstr>Single Responsibility Principle</vt:lpstr>
      <vt:lpstr>Refactoring to a S.O.L.I.D. Foundation</vt:lpstr>
      <vt:lpstr>Introduction to S.O.L.I.D.</vt:lpstr>
      <vt:lpstr>PowerPoint Presentation</vt:lpstr>
      <vt:lpstr>Open-Closed Principle</vt:lpstr>
      <vt:lpstr>Refactoring to a S.O.L.I.D. Foundation</vt:lpstr>
      <vt:lpstr>Introduction to S.O.L.I.D.</vt:lpstr>
      <vt:lpstr>PowerPoint Presentation</vt:lpstr>
      <vt:lpstr>Liskov Substitution Principle</vt:lpstr>
      <vt:lpstr>Liskov Substitution Principle</vt:lpstr>
      <vt:lpstr>Refactoring to a S.O.L.I.D. Foundation</vt:lpstr>
      <vt:lpstr>Introduction to S.O.L.I.D.</vt:lpstr>
      <vt:lpstr>PowerPoint Presentation</vt:lpstr>
      <vt:lpstr>Interface Segregation Principle</vt:lpstr>
      <vt:lpstr>Refactoring to a S.O.L.I.D. Foundation</vt:lpstr>
      <vt:lpstr>Introduction to S.O.L.I.D.</vt:lpstr>
      <vt:lpstr>PowerPoint Presentation</vt:lpstr>
      <vt:lpstr>Dependency Inversion Principle</vt:lpstr>
      <vt:lpstr>Refactoring to a S.O.L.I.D. Foundation</vt:lpstr>
      <vt:lpstr>Thinking About Re-Assembly</vt:lpstr>
      <vt:lpstr>Dependency Injection Frameworks</vt:lpstr>
      <vt:lpstr>Refactoring to a S.O.L.I.D. Foundation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fini</vt:lpstr>
    </vt:vector>
  </TitlesOfParts>
  <Company>Microdesk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Bohlen (sbohlen@hotmail.com)</dc:creator>
  <cp:lastModifiedBy>Steve Bohlen</cp:lastModifiedBy>
  <cp:revision>138</cp:revision>
  <dcterms:created xsi:type="dcterms:W3CDTF">2008-09-22T00:48:41Z</dcterms:created>
  <dcterms:modified xsi:type="dcterms:W3CDTF">2012-03-06T22:46:04Z</dcterms:modified>
</cp:coreProperties>
</file>